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9604950" cy="50406300"/>
  <p:notesSz cx="6858000" cy="9144000"/>
  <p:defaultTextStyle>
    <a:defPPr>
      <a:defRPr lang="ko-KR"/>
    </a:defPPr>
    <a:lvl1pPr marL="0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1pPr>
    <a:lvl2pPr marL="2571143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2pPr>
    <a:lvl3pPr marL="5142286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3pPr>
    <a:lvl4pPr marL="7713429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4pPr>
    <a:lvl5pPr marL="10284567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5pPr>
    <a:lvl6pPr marL="12855710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6pPr>
    <a:lvl7pPr marL="15426853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7pPr>
    <a:lvl8pPr marL="17997996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8pPr>
    <a:lvl9pPr marL="20569139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76">
          <p15:clr>
            <a:srgbClr val="A4A3A4"/>
          </p15:clr>
        </p15:guide>
        <p15:guide id="2" pos="12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277" autoAdjust="0"/>
    <p:restoredTop sz="62073" autoAdjust="0"/>
  </p:normalViewPr>
  <p:slideViewPr>
    <p:cSldViewPr>
      <p:cViewPr>
        <p:scale>
          <a:sx n="33" d="100"/>
          <a:sy n="33" d="100"/>
        </p:scale>
        <p:origin x="750" y="-1848"/>
      </p:cViewPr>
      <p:guideLst>
        <p:guide orient="horz" pos="15876"/>
        <p:guide pos="12474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B4A00-340A-49BD-B60B-5499A082B8DD}" type="datetimeFigureOut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081213" y="685800"/>
            <a:ext cx="26955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442D1-28D7-4FE8-9AF5-5C0F33BEFE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648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1pPr>
    <a:lvl2pPr marL="2571143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2pPr>
    <a:lvl3pPr marL="5142286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3pPr>
    <a:lvl4pPr marL="7713429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4pPr>
    <a:lvl5pPr marL="10284567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5pPr>
    <a:lvl6pPr marL="12855710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6pPr>
    <a:lvl7pPr marL="15426853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7pPr>
    <a:lvl8pPr marL="17997996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8pPr>
    <a:lvl9pPr marL="20569139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81213" y="685800"/>
            <a:ext cx="26955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442D1-28D7-4FE8-9AF5-5C0F33BEFE9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970371" y="15658627"/>
            <a:ext cx="33664208" cy="1080468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940743" y="28563570"/>
            <a:ext cx="27723465" cy="1288161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45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5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6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7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69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24370548" y="14841855"/>
            <a:ext cx="38594200" cy="31611284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574202" y="14841855"/>
            <a:ext cx="115136263" cy="31611284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8519" y="32390726"/>
            <a:ext cx="33664208" cy="10011251"/>
          </a:xfrm>
        </p:spPr>
        <p:txBody>
          <a:bodyPr anchor="t"/>
          <a:lstStyle>
            <a:lvl1pPr algn="l">
              <a:defRPr sz="226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28519" y="21364344"/>
            <a:ext cx="33664208" cy="11026374"/>
          </a:xfrm>
        </p:spPr>
        <p:txBody>
          <a:bodyPr anchor="b"/>
          <a:lstStyle>
            <a:lvl1pPr marL="0" indent="0">
              <a:buNone/>
              <a:defRPr sz="11300">
                <a:solidFill>
                  <a:schemeClr val="tx1">
                    <a:tint val="75000"/>
                  </a:schemeClr>
                </a:solidFill>
              </a:defRPr>
            </a:lvl1pPr>
            <a:lvl2pPr marL="2571143" indent="0">
              <a:buNone/>
              <a:defRPr sz="10200">
                <a:solidFill>
                  <a:schemeClr val="tx1">
                    <a:tint val="75000"/>
                  </a:schemeClr>
                </a:solidFill>
              </a:defRPr>
            </a:lvl2pPr>
            <a:lvl3pPr marL="5142286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3pPr>
            <a:lvl4pPr marL="7713429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4pPr>
            <a:lvl5pPr marL="10284567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5pPr>
            <a:lvl6pPr marL="12855710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6pPr>
            <a:lvl7pPr marL="15426853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7pPr>
            <a:lvl8pPr marL="17997996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8pPr>
            <a:lvl9pPr marL="20569139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574202" y="86449142"/>
            <a:ext cx="76865232" cy="244505556"/>
          </a:xfrm>
        </p:spPr>
        <p:txBody>
          <a:bodyPr/>
          <a:lstStyle>
            <a:lvl1pPr>
              <a:defRPr sz="15600"/>
            </a:lvl1pPr>
            <a:lvl2pPr>
              <a:defRPr sz="13400"/>
            </a:lvl2pPr>
            <a:lvl3pPr>
              <a:defRPr sz="11300"/>
            </a:lvl3pPr>
            <a:lvl4pPr>
              <a:defRPr sz="10200"/>
            </a:lvl4pPr>
            <a:lvl5pPr>
              <a:defRPr sz="10200"/>
            </a:lvl5pPr>
            <a:lvl6pPr>
              <a:defRPr sz="10200"/>
            </a:lvl6pPr>
            <a:lvl7pPr>
              <a:defRPr sz="10200"/>
            </a:lvl7pPr>
            <a:lvl8pPr>
              <a:defRPr sz="10200"/>
            </a:lvl8pPr>
            <a:lvl9pPr>
              <a:defRPr sz="10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6099514" y="86449142"/>
            <a:ext cx="76865236" cy="244505556"/>
          </a:xfrm>
        </p:spPr>
        <p:txBody>
          <a:bodyPr/>
          <a:lstStyle>
            <a:lvl1pPr>
              <a:defRPr sz="15600"/>
            </a:lvl1pPr>
            <a:lvl2pPr>
              <a:defRPr sz="13400"/>
            </a:lvl2pPr>
            <a:lvl3pPr>
              <a:defRPr sz="11300"/>
            </a:lvl3pPr>
            <a:lvl4pPr>
              <a:defRPr sz="10200"/>
            </a:lvl4pPr>
            <a:lvl5pPr>
              <a:defRPr sz="10200"/>
            </a:lvl5pPr>
            <a:lvl6pPr>
              <a:defRPr sz="10200"/>
            </a:lvl6pPr>
            <a:lvl7pPr>
              <a:defRPr sz="10200"/>
            </a:lvl7pPr>
            <a:lvl8pPr>
              <a:defRPr sz="10200"/>
            </a:lvl8pPr>
            <a:lvl9pPr>
              <a:defRPr sz="10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0248" y="2018589"/>
            <a:ext cx="35644455" cy="84010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980247" y="11283080"/>
            <a:ext cx="17499063" cy="4702251"/>
          </a:xfrm>
        </p:spPr>
        <p:txBody>
          <a:bodyPr anchor="b"/>
          <a:lstStyle>
            <a:lvl1pPr marL="0" indent="0">
              <a:buNone/>
              <a:defRPr sz="13400" b="1"/>
            </a:lvl1pPr>
            <a:lvl2pPr marL="2571143" indent="0">
              <a:buNone/>
              <a:defRPr sz="11300" b="1"/>
            </a:lvl2pPr>
            <a:lvl3pPr marL="5142286" indent="0">
              <a:buNone/>
              <a:defRPr sz="10200" b="1"/>
            </a:lvl3pPr>
            <a:lvl4pPr marL="7713429" indent="0">
              <a:buNone/>
              <a:defRPr sz="9100" b="1"/>
            </a:lvl4pPr>
            <a:lvl5pPr marL="10284567" indent="0">
              <a:buNone/>
              <a:defRPr sz="9100" b="1"/>
            </a:lvl5pPr>
            <a:lvl6pPr marL="12855710" indent="0">
              <a:buNone/>
              <a:defRPr sz="9100" b="1"/>
            </a:lvl6pPr>
            <a:lvl7pPr marL="15426853" indent="0">
              <a:buNone/>
              <a:defRPr sz="9100" b="1"/>
            </a:lvl7pPr>
            <a:lvl8pPr marL="17997996" indent="0">
              <a:buNone/>
              <a:defRPr sz="9100" b="1"/>
            </a:lvl8pPr>
            <a:lvl9pPr marL="20569139" indent="0">
              <a:buNone/>
              <a:defRPr sz="91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980247" y="15985331"/>
            <a:ext cx="17499063" cy="29041967"/>
          </a:xfrm>
        </p:spPr>
        <p:txBody>
          <a:bodyPr/>
          <a:lstStyle>
            <a:lvl1pPr>
              <a:defRPr sz="13400"/>
            </a:lvl1pPr>
            <a:lvl2pPr>
              <a:defRPr sz="11300"/>
            </a:lvl2pPr>
            <a:lvl3pPr>
              <a:defRPr sz="102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20118767" y="11283080"/>
            <a:ext cx="17505940" cy="4702251"/>
          </a:xfrm>
        </p:spPr>
        <p:txBody>
          <a:bodyPr anchor="b"/>
          <a:lstStyle>
            <a:lvl1pPr marL="0" indent="0">
              <a:buNone/>
              <a:defRPr sz="13400" b="1"/>
            </a:lvl1pPr>
            <a:lvl2pPr marL="2571143" indent="0">
              <a:buNone/>
              <a:defRPr sz="11300" b="1"/>
            </a:lvl2pPr>
            <a:lvl3pPr marL="5142286" indent="0">
              <a:buNone/>
              <a:defRPr sz="10200" b="1"/>
            </a:lvl3pPr>
            <a:lvl4pPr marL="7713429" indent="0">
              <a:buNone/>
              <a:defRPr sz="9100" b="1"/>
            </a:lvl4pPr>
            <a:lvl5pPr marL="10284567" indent="0">
              <a:buNone/>
              <a:defRPr sz="9100" b="1"/>
            </a:lvl5pPr>
            <a:lvl6pPr marL="12855710" indent="0">
              <a:buNone/>
              <a:defRPr sz="9100" b="1"/>
            </a:lvl6pPr>
            <a:lvl7pPr marL="15426853" indent="0">
              <a:buNone/>
              <a:defRPr sz="9100" b="1"/>
            </a:lvl7pPr>
            <a:lvl8pPr marL="17997996" indent="0">
              <a:buNone/>
              <a:defRPr sz="9100" b="1"/>
            </a:lvl8pPr>
            <a:lvl9pPr marL="20569139" indent="0">
              <a:buNone/>
              <a:defRPr sz="91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20118767" y="15985331"/>
            <a:ext cx="17505940" cy="29041967"/>
          </a:xfrm>
        </p:spPr>
        <p:txBody>
          <a:bodyPr/>
          <a:lstStyle>
            <a:lvl1pPr>
              <a:defRPr sz="13400"/>
            </a:lvl1pPr>
            <a:lvl2pPr>
              <a:defRPr sz="11300"/>
            </a:lvl2pPr>
            <a:lvl3pPr>
              <a:defRPr sz="102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0251" y="2006917"/>
            <a:ext cx="13029757" cy="8541068"/>
          </a:xfrm>
        </p:spPr>
        <p:txBody>
          <a:bodyPr anchor="b"/>
          <a:lstStyle>
            <a:lvl1pPr algn="l">
              <a:defRPr sz="11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484438" y="2006928"/>
            <a:ext cx="22140267" cy="43020381"/>
          </a:xfrm>
        </p:spPr>
        <p:txBody>
          <a:bodyPr/>
          <a:lstStyle>
            <a:lvl1pPr>
              <a:defRPr sz="18300"/>
            </a:lvl1pPr>
            <a:lvl2pPr>
              <a:defRPr sz="15600"/>
            </a:lvl2pPr>
            <a:lvl3pPr>
              <a:defRPr sz="13400"/>
            </a:lvl3pPr>
            <a:lvl4pPr>
              <a:defRPr sz="11300"/>
            </a:lvl4pPr>
            <a:lvl5pPr>
              <a:defRPr sz="11300"/>
            </a:lvl5pPr>
            <a:lvl6pPr>
              <a:defRPr sz="11300"/>
            </a:lvl6pPr>
            <a:lvl7pPr>
              <a:defRPr sz="11300"/>
            </a:lvl7pPr>
            <a:lvl8pPr>
              <a:defRPr sz="11300"/>
            </a:lvl8pPr>
            <a:lvl9pPr>
              <a:defRPr sz="11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80251" y="10547996"/>
            <a:ext cx="13029757" cy="34479313"/>
          </a:xfrm>
        </p:spPr>
        <p:txBody>
          <a:bodyPr/>
          <a:lstStyle>
            <a:lvl1pPr marL="0" indent="0">
              <a:buNone/>
              <a:defRPr sz="8100"/>
            </a:lvl1pPr>
            <a:lvl2pPr marL="2571143" indent="0">
              <a:buNone/>
              <a:defRPr sz="7000"/>
            </a:lvl2pPr>
            <a:lvl3pPr marL="5142286" indent="0">
              <a:buNone/>
              <a:defRPr sz="5400"/>
            </a:lvl3pPr>
            <a:lvl4pPr marL="7713429" indent="0">
              <a:buNone/>
              <a:defRPr sz="4800"/>
            </a:lvl4pPr>
            <a:lvl5pPr marL="10284567" indent="0">
              <a:buNone/>
              <a:defRPr sz="4800"/>
            </a:lvl5pPr>
            <a:lvl6pPr marL="12855710" indent="0">
              <a:buNone/>
              <a:defRPr sz="4800"/>
            </a:lvl6pPr>
            <a:lvl7pPr marL="15426853" indent="0">
              <a:buNone/>
              <a:defRPr sz="4800"/>
            </a:lvl7pPr>
            <a:lvl8pPr marL="17997996" indent="0">
              <a:buNone/>
              <a:defRPr sz="4800"/>
            </a:lvl8pPr>
            <a:lvl9pPr marL="20569139" indent="0">
              <a:buNone/>
              <a:defRPr sz="4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62846" y="35284410"/>
            <a:ext cx="23762970" cy="4165524"/>
          </a:xfrm>
        </p:spPr>
        <p:txBody>
          <a:bodyPr anchor="b"/>
          <a:lstStyle>
            <a:lvl1pPr algn="l">
              <a:defRPr sz="11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762846" y="4503896"/>
            <a:ext cx="23762970" cy="30243780"/>
          </a:xfrm>
        </p:spPr>
        <p:txBody>
          <a:bodyPr/>
          <a:lstStyle>
            <a:lvl1pPr marL="0" indent="0">
              <a:buNone/>
              <a:defRPr sz="18300"/>
            </a:lvl1pPr>
            <a:lvl2pPr marL="2571143" indent="0">
              <a:buNone/>
              <a:defRPr sz="15600"/>
            </a:lvl2pPr>
            <a:lvl3pPr marL="5142286" indent="0">
              <a:buNone/>
              <a:defRPr sz="13400"/>
            </a:lvl3pPr>
            <a:lvl4pPr marL="7713429" indent="0">
              <a:buNone/>
              <a:defRPr sz="11300"/>
            </a:lvl4pPr>
            <a:lvl5pPr marL="10284567" indent="0">
              <a:buNone/>
              <a:defRPr sz="11300"/>
            </a:lvl5pPr>
            <a:lvl6pPr marL="12855710" indent="0">
              <a:buNone/>
              <a:defRPr sz="11300"/>
            </a:lvl6pPr>
            <a:lvl7pPr marL="15426853" indent="0">
              <a:buNone/>
              <a:defRPr sz="11300"/>
            </a:lvl7pPr>
            <a:lvl8pPr marL="17997996" indent="0">
              <a:buNone/>
              <a:defRPr sz="11300"/>
            </a:lvl8pPr>
            <a:lvl9pPr marL="20569139" indent="0">
              <a:buNone/>
              <a:defRPr sz="11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762846" y="39449934"/>
            <a:ext cx="23762970" cy="5915736"/>
          </a:xfrm>
        </p:spPr>
        <p:txBody>
          <a:bodyPr/>
          <a:lstStyle>
            <a:lvl1pPr marL="0" indent="0">
              <a:buNone/>
              <a:defRPr sz="8100"/>
            </a:lvl1pPr>
            <a:lvl2pPr marL="2571143" indent="0">
              <a:buNone/>
              <a:defRPr sz="7000"/>
            </a:lvl2pPr>
            <a:lvl3pPr marL="5142286" indent="0">
              <a:buNone/>
              <a:defRPr sz="5400"/>
            </a:lvl3pPr>
            <a:lvl4pPr marL="7713429" indent="0">
              <a:buNone/>
              <a:defRPr sz="4800"/>
            </a:lvl4pPr>
            <a:lvl5pPr marL="10284567" indent="0">
              <a:buNone/>
              <a:defRPr sz="4800"/>
            </a:lvl5pPr>
            <a:lvl6pPr marL="12855710" indent="0">
              <a:buNone/>
              <a:defRPr sz="4800"/>
            </a:lvl6pPr>
            <a:lvl7pPr marL="15426853" indent="0">
              <a:buNone/>
              <a:defRPr sz="4800"/>
            </a:lvl7pPr>
            <a:lvl8pPr marL="17997996" indent="0">
              <a:buNone/>
              <a:defRPr sz="4800"/>
            </a:lvl8pPr>
            <a:lvl9pPr marL="20569139" indent="0">
              <a:buNone/>
              <a:defRPr sz="4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980248" y="2018589"/>
            <a:ext cx="35644455" cy="8401050"/>
          </a:xfrm>
          <a:prstGeom prst="rect">
            <a:avLst/>
          </a:prstGeom>
        </p:spPr>
        <p:txBody>
          <a:bodyPr vert="horz" lIns="514229" tIns="257114" rIns="514229" bIns="257114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980248" y="11761481"/>
            <a:ext cx="35644455" cy="33265828"/>
          </a:xfrm>
          <a:prstGeom prst="rect">
            <a:avLst/>
          </a:prstGeom>
        </p:spPr>
        <p:txBody>
          <a:bodyPr vert="horz" lIns="514229" tIns="257114" rIns="514229" bIns="25711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980248" y="46719183"/>
            <a:ext cx="9241155" cy="2683669"/>
          </a:xfrm>
          <a:prstGeom prst="rect">
            <a:avLst/>
          </a:prstGeom>
        </p:spPr>
        <p:txBody>
          <a:bodyPr vert="horz" lIns="514229" tIns="257114" rIns="514229" bIns="257114" rtlCol="0" anchor="ctr"/>
          <a:lstStyle>
            <a:lvl1pPr algn="l">
              <a:defRPr sz="7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7E06A-D832-4FF1-B289-8C926FBA8CD2}" type="datetimeFigureOut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531691" y="46719183"/>
            <a:ext cx="12541568" cy="2683669"/>
          </a:xfrm>
          <a:prstGeom prst="rect">
            <a:avLst/>
          </a:prstGeom>
        </p:spPr>
        <p:txBody>
          <a:bodyPr vert="horz" lIns="514229" tIns="257114" rIns="514229" bIns="257114" rtlCol="0" anchor="ctr"/>
          <a:lstStyle>
            <a:lvl1pPr algn="ctr">
              <a:defRPr sz="7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8383548" y="46719183"/>
            <a:ext cx="9241155" cy="2683669"/>
          </a:xfrm>
          <a:prstGeom prst="rect">
            <a:avLst/>
          </a:prstGeom>
        </p:spPr>
        <p:txBody>
          <a:bodyPr vert="horz" lIns="514229" tIns="257114" rIns="514229" bIns="257114" rtlCol="0" anchor="ctr"/>
          <a:lstStyle>
            <a:lvl1pPr algn="r">
              <a:defRPr sz="7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ABF11-2E03-4412-81EF-125C4AA1D8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142286" rtl="0" eaLnBrk="1" latinLnBrk="1" hangingPunct="1">
        <a:spcBef>
          <a:spcPct val="0"/>
        </a:spcBef>
        <a:buNone/>
        <a:defRPr sz="2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357" indent="-1928357" algn="l" defTabSz="5142286" rtl="0" eaLnBrk="1" latinLnBrk="1" hangingPunct="1">
        <a:spcBef>
          <a:spcPct val="20000"/>
        </a:spcBef>
        <a:buFont typeface="Arial" pitchFamily="34" charset="0"/>
        <a:buChar char="•"/>
        <a:defRPr sz="18300" kern="1200">
          <a:solidFill>
            <a:schemeClr val="tx1"/>
          </a:solidFill>
          <a:latin typeface="+mn-lt"/>
          <a:ea typeface="+mn-ea"/>
          <a:cs typeface="+mn-cs"/>
        </a:defRPr>
      </a:lvl1pPr>
      <a:lvl2pPr marL="4178105" indent="-1606962" algn="l" defTabSz="5142286" rtl="0" eaLnBrk="1" latinLnBrk="1" hangingPunct="1">
        <a:spcBef>
          <a:spcPct val="20000"/>
        </a:spcBef>
        <a:buFont typeface="Arial" pitchFamily="34" charset="0"/>
        <a:buChar char="–"/>
        <a:defRPr sz="15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857" indent="-1285571" algn="l" defTabSz="5142286" rtl="0" eaLnBrk="1" latinLnBrk="1" hangingPunct="1">
        <a:spcBef>
          <a:spcPct val="20000"/>
        </a:spcBef>
        <a:buFont typeface="Arial" pitchFamily="34" charset="0"/>
        <a:buChar char="•"/>
        <a:defRPr sz="13400" kern="1200">
          <a:solidFill>
            <a:schemeClr val="tx1"/>
          </a:solidFill>
          <a:latin typeface="+mn-lt"/>
          <a:ea typeface="+mn-ea"/>
          <a:cs typeface="+mn-cs"/>
        </a:defRPr>
      </a:lvl3pPr>
      <a:lvl4pPr marL="8998995" indent="-1285571" algn="l" defTabSz="5142286" rtl="0" eaLnBrk="1" latinLnBrk="1" hangingPunct="1">
        <a:spcBef>
          <a:spcPct val="20000"/>
        </a:spcBef>
        <a:buFont typeface="Arial" pitchFamily="34" charset="0"/>
        <a:buChar char="–"/>
        <a:defRPr sz="113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0138" indent="-1285571" algn="l" defTabSz="5142286" rtl="0" eaLnBrk="1" latinLnBrk="1" hangingPunct="1">
        <a:spcBef>
          <a:spcPct val="20000"/>
        </a:spcBef>
        <a:buFont typeface="Arial" pitchFamily="34" charset="0"/>
        <a:buChar char="»"/>
        <a:defRPr sz="113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1281" indent="-1285571" algn="l" defTabSz="5142286" rtl="0" eaLnBrk="1" latinLnBrk="1" hangingPunct="1">
        <a:spcBef>
          <a:spcPct val="20000"/>
        </a:spcBef>
        <a:buFont typeface="Arial" pitchFamily="34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712424" indent="-1285571" algn="l" defTabSz="5142286" rtl="0" eaLnBrk="1" latinLnBrk="1" hangingPunct="1">
        <a:spcBef>
          <a:spcPct val="20000"/>
        </a:spcBef>
        <a:buFont typeface="Arial" pitchFamily="34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7pPr>
      <a:lvl8pPr marL="19283567" indent="-1285571" algn="l" defTabSz="5142286" rtl="0" eaLnBrk="1" latinLnBrk="1" hangingPunct="1">
        <a:spcBef>
          <a:spcPct val="20000"/>
        </a:spcBef>
        <a:buFont typeface="Arial" pitchFamily="34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8pPr>
      <a:lvl9pPr marL="21854710" indent="-1285571" algn="l" defTabSz="5142286" rtl="0" eaLnBrk="1" latinLnBrk="1" hangingPunct="1">
        <a:spcBef>
          <a:spcPct val="20000"/>
        </a:spcBef>
        <a:buFont typeface="Arial" pitchFamily="34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143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2286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3pPr>
      <a:lvl4pPr marL="7713429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567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5710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6pPr>
      <a:lvl7pPr marL="15426853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7pPr>
      <a:lvl8pPr marL="17997996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8pPr>
      <a:lvl9pPr marL="20569139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3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28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microsoft.com/office/2007/relationships/hdphoto" Target="../media/hdphoto4.wdp"/><Relationship Id="rId38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microsoft.com/office/2007/relationships/hdphoto" Target="../media/hdphoto2.wdp"/><Relationship Id="rId41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27.png"/><Relationship Id="rId37" Type="http://schemas.openxmlformats.org/officeDocument/2006/relationships/image" Target="../media/image31.png"/><Relationship Id="rId40" Type="http://schemas.openxmlformats.org/officeDocument/2006/relationships/image" Target="../media/image34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36" Type="http://schemas.openxmlformats.org/officeDocument/2006/relationships/image" Target="../media/image30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microsoft.com/office/2007/relationships/hdphoto" Target="../media/hdphoto1.wdp"/><Relationship Id="rId30" Type="http://schemas.openxmlformats.org/officeDocument/2006/relationships/image" Target="../media/image26.png"/><Relationship Id="rId3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모서리가 둥근 직사각형 231"/>
          <p:cNvSpPr/>
          <p:nvPr/>
        </p:nvSpPr>
        <p:spPr>
          <a:xfrm>
            <a:off x="19900642" y="4896896"/>
            <a:ext cx="19378800" cy="3890581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>
            <a:defPPr>
              <a:defRPr lang="ko-KR"/>
            </a:defPPr>
            <a:lvl1pPr marL="0" algn="l" defTabSz="5142286" rtl="0" eaLnBrk="1" latinLnBrk="1" hangingPunct="1">
              <a:defRPr sz="10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571143" algn="l" defTabSz="5142286" rtl="0" eaLnBrk="1" latinLnBrk="1" hangingPunct="1">
              <a:defRPr sz="10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142286" algn="l" defTabSz="5142286" rtl="0" eaLnBrk="1" latinLnBrk="1" hangingPunct="1">
              <a:defRPr sz="10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713429" algn="l" defTabSz="5142286" rtl="0" eaLnBrk="1" latinLnBrk="1" hangingPunct="1">
              <a:defRPr sz="10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284567" algn="l" defTabSz="5142286" rtl="0" eaLnBrk="1" latinLnBrk="1" hangingPunct="1">
              <a:defRPr sz="10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855710" algn="l" defTabSz="5142286" rtl="0" eaLnBrk="1" latinLnBrk="1" hangingPunct="1">
              <a:defRPr sz="10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426853" algn="l" defTabSz="5142286" rtl="0" eaLnBrk="1" latinLnBrk="1" hangingPunct="1">
              <a:defRPr sz="10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997996" algn="l" defTabSz="5142286" rtl="0" eaLnBrk="1" latinLnBrk="1" hangingPunct="1">
              <a:defRPr sz="10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69139" algn="l" defTabSz="5142286" rtl="0" eaLnBrk="1" latinLnBrk="1" hangingPunct="1">
              <a:defRPr sz="10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01751" y="209865"/>
            <a:ext cx="38942884" cy="3672001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/>
          <a:p>
            <a:pPr algn="ctr"/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336" y="8245331"/>
            <a:ext cx="19378800" cy="302433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78150" y="7417174"/>
            <a:ext cx="19380310" cy="68413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704" tIns="51352" rIns="102704" bIns="51352" rtlCol="0" anchor="ctr"/>
          <a:lstStyle/>
          <a:p>
            <a:pPr algn="ctr"/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서  </a:t>
            </a:r>
            <a:r>
              <a:rPr lang="ko-KR" altLang="en-US" sz="32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론</a:t>
            </a:r>
            <a:endParaRPr lang="ko-KR" altLang="en-US" sz="32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 Unicode MS" pitchFamily="50" charset="-127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44508" y="483559"/>
            <a:ext cx="37796072" cy="85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6397" tIns="33198" rIns="66397" bIns="33198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altLang="ko-KR" sz="54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GIS </a:t>
            </a:r>
            <a:r>
              <a:rPr lang="ko-KR" altLang="en-US" sz="54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기반 이중편파 </a:t>
            </a:r>
            <a:r>
              <a:rPr lang="ko-KR" altLang="en-US" sz="5400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레이더분석시스템</a:t>
            </a:r>
            <a:endParaRPr lang="en-US" altLang="ko-KR" sz="5400" dirty="0">
              <a:solidFill>
                <a:schemeClr val="accent6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604681" y="1386794"/>
            <a:ext cx="10125609" cy="1059624"/>
          </a:xfrm>
          <a:prstGeom prst="rect">
            <a:avLst/>
          </a:prstGeom>
          <a:noFill/>
        </p:spPr>
        <p:txBody>
          <a:bodyPr wrap="none" lIns="66397" tIns="33198" rIns="66397" bIns="33198" anchor="t">
            <a:spAutoFit/>
          </a:bodyPr>
          <a:lstStyle/>
          <a:p>
            <a:pPr algn="ctr" defTabSz="3137062">
              <a:lnSpc>
                <a:spcPct val="150000"/>
              </a:lnSpc>
              <a:defRPr/>
            </a:pPr>
            <a:r>
              <a:rPr lang="ko-KR" altLang="en-US" sz="4300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김언식</a:t>
            </a:r>
            <a:r>
              <a:rPr lang="en-US" altLang="ko-KR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, </a:t>
            </a:r>
            <a:r>
              <a:rPr lang="ko-KR" altLang="en-US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노미현</a:t>
            </a:r>
            <a:r>
              <a:rPr lang="en-US" altLang="ko-KR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, </a:t>
            </a:r>
            <a:r>
              <a:rPr lang="ko-KR" altLang="en-US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남경엽</a:t>
            </a:r>
            <a:r>
              <a:rPr lang="en-US" altLang="ko-KR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, </a:t>
            </a:r>
            <a:r>
              <a:rPr lang="ko-KR" altLang="en-US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장근일</a:t>
            </a:r>
            <a:r>
              <a:rPr lang="en-US" altLang="ko-KR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, </a:t>
            </a:r>
            <a:r>
              <a:rPr lang="ko-KR" altLang="en-US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이정환</a:t>
            </a:r>
            <a:r>
              <a:rPr lang="en-US" altLang="ko-KR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endParaRPr lang="en-GB" altLang="ko-KR" sz="4300" dirty="0">
              <a:solidFill>
                <a:schemeClr val="accent6">
                  <a:lumMod val="40000"/>
                  <a:lumOff val="60000"/>
                </a:schemeClr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17481129" y="2736292"/>
            <a:ext cx="4374034" cy="55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6397" tIns="33198" rIns="66397" bIns="33198" anchor="ctr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기상청 기상레이더센터</a:t>
            </a:r>
            <a:endParaRPr lang="en-US" altLang="ko-KR" sz="3200" dirty="0">
              <a:solidFill>
                <a:schemeClr val="accent6">
                  <a:lumMod val="40000"/>
                  <a:lumOff val="60000"/>
                </a:schemeClr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1853624" y="1476456"/>
            <a:ext cx="6226316" cy="1872207"/>
            <a:chOff x="523533" y="656037"/>
            <a:chExt cx="5534502" cy="2066087"/>
          </a:xfrm>
        </p:grpSpPr>
        <p:pic>
          <p:nvPicPr>
            <p:cNvPr id="12" name="Picture 3" descr="D:\19=레이더 분석과\로고\정부로고_by인해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1" t="28034" r="17653" b="22682"/>
            <a:stretch/>
          </p:blipFill>
          <p:spPr bwMode="auto">
            <a:xfrm>
              <a:off x="523533" y="656037"/>
              <a:ext cx="1920850" cy="2066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2285442" y="982947"/>
              <a:ext cx="3772593" cy="1430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4798" tIns="32399" rIns="64798" bIns="32399" anchor="ctr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기상레이더센터</a:t>
              </a:r>
              <a:endParaRPr lang="en-US" altLang="ko-KR" sz="4800" dirty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  <a:cs typeface="Arial Unicode MS" pitchFamily="50" charset="-127"/>
              </a:endParaRPr>
            </a:p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Weather Radar Center</a:t>
              </a:r>
            </a:p>
          </p:txBody>
        </p:sp>
      </p:grpSp>
      <p:sp>
        <p:nvSpPr>
          <p:cNvPr id="14" name="TextBox 29"/>
          <p:cNvSpPr txBox="1">
            <a:spLocks noChangeArrowheads="1"/>
          </p:cNvSpPr>
          <p:nvPr/>
        </p:nvSpPr>
        <p:spPr bwMode="auto">
          <a:xfrm>
            <a:off x="504331" y="8461352"/>
            <a:ext cx="18872822" cy="2514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53" tIns="50326" rIns="100653" bIns="50326">
            <a:spAutoFit/>
          </a:bodyPr>
          <a:lstStyle/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ko-KR" sz="2700" b="1" spc="-140" dirty="0" smtClean="0">
                <a:cs typeface="Arial Unicode MS" pitchFamily="50" charset="-127"/>
              </a:rPr>
              <a:t>(</a:t>
            </a:r>
            <a:r>
              <a:rPr lang="ko-KR" altLang="en-US" sz="2700" b="1" spc="-140" dirty="0" smtClean="0">
                <a:cs typeface="Arial Unicode MS" pitchFamily="50" charset="-127"/>
              </a:rPr>
              <a:t>기존</a:t>
            </a:r>
            <a:r>
              <a:rPr lang="en-US" altLang="ko-KR" sz="2700" b="1" spc="-140" dirty="0" smtClean="0">
                <a:cs typeface="Arial Unicode MS" pitchFamily="50" charset="-127"/>
              </a:rPr>
              <a:t>) </a:t>
            </a:r>
            <a:r>
              <a:rPr lang="ko-KR" altLang="en-US" sz="2700" b="1" spc="-140" dirty="0" smtClean="0">
                <a:cs typeface="Arial Unicode MS" pitchFamily="50" charset="-127"/>
              </a:rPr>
              <a:t>레이더 합성</a:t>
            </a:r>
            <a:r>
              <a:rPr lang="en-US" altLang="ko-KR" sz="2700" b="1" spc="-140" dirty="0" smtClean="0">
                <a:cs typeface="Arial Unicode MS" pitchFamily="50" charset="-127"/>
              </a:rPr>
              <a:t>/</a:t>
            </a:r>
            <a:r>
              <a:rPr lang="ko-KR" altLang="en-US" sz="2700" b="1" spc="-140" dirty="0" smtClean="0">
                <a:cs typeface="Arial Unicode MS" pitchFamily="50" charset="-127"/>
              </a:rPr>
              <a:t>지점영상 이미지 기반의 레이더표출시스템 운영</a:t>
            </a:r>
            <a:endParaRPr lang="en-US" altLang="ko-KR" sz="2700" b="1" dirty="0">
              <a:latin typeface="+mn-ea"/>
              <a:cs typeface="Arial Unicode MS" pitchFamily="50" charset="-127"/>
            </a:endParaRPr>
          </a:p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ko-KR" sz="2700" b="1" spc="-140" dirty="0" smtClean="0">
                <a:cs typeface="Arial Unicode MS" pitchFamily="50" charset="-127"/>
              </a:rPr>
              <a:t>(</a:t>
            </a:r>
            <a:r>
              <a:rPr lang="ko-KR" altLang="en-US" sz="2700" b="1" spc="-140" dirty="0" smtClean="0">
                <a:cs typeface="Arial Unicode MS" pitchFamily="50" charset="-127"/>
              </a:rPr>
              <a:t>문제점</a:t>
            </a:r>
            <a:r>
              <a:rPr lang="en-US" altLang="ko-KR" sz="2700" b="1" spc="-140" dirty="0" smtClean="0">
                <a:cs typeface="Arial Unicode MS" pitchFamily="50" charset="-127"/>
              </a:rPr>
              <a:t>) </a:t>
            </a:r>
            <a:r>
              <a:rPr lang="ko-KR" altLang="en-US" sz="2700" b="1" spc="-140" dirty="0" smtClean="0">
                <a:cs typeface="Arial Unicode MS" pitchFamily="50" charset="-127"/>
              </a:rPr>
              <a:t>종합 상세분석 한계 </a:t>
            </a:r>
            <a:r>
              <a:rPr lang="en-US" altLang="ko-KR" sz="2700" b="1" spc="-140" dirty="0" smtClean="0">
                <a:cs typeface="Arial Unicode MS" pitchFamily="50" charset="-127"/>
              </a:rPr>
              <a:t>:</a:t>
            </a:r>
            <a:r>
              <a:rPr lang="en-US" altLang="ko-KR" sz="2700" b="1" spc="-140" dirty="0" smtClean="0">
                <a:cs typeface="Arial Unicode MS" pitchFamily="50" charset="-127"/>
                <a:sym typeface="Wingdings" pitchFamily="2" charset="2"/>
              </a:rPr>
              <a:t> </a:t>
            </a:r>
            <a:r>
              <a:rPr lang="en-US" altLang="ko-KR" sz="2700" b="1" spc="-140" dirty="0" smtClean="0">
                <a:solidFill>
                  <a:srgbClr val="FF0000"/>
                </a:solidFill>
                <a:cs typeface="Arial Unicode MS" pitchFamily="50" charset="-127"/>
              </a:rPr>
              <a:t>GIS</a:t>
            </a:r>
            <a:r>
              <a:rPr lang="ko-KR" altLang="en-US" sz="2700" b="1" spc="-140" dirty="0">
                <a:solidFill>
                  <a:srgbClr val="FF0000"/>
                </a:solidFill>
                <a:cs typeface="Arial Unicode MS" pitchFamily="50" charset="-127"/>
              </a:rPr>
              <a:t>와 연동하거나 고해상도 표출</a:t>
            </a:r>
            <a:r>
              <a:rPr lang="en-US" altLang="ko-KR" sz="2700" b="1" spc="-140" dirty="0">
                <a:solidFill>
                  <a:srgbClr val="FF0000"/>
                </a:solidFill>
                <a:cs typeface="Arial Unicode MS" pitchFamily="50" charset="-127"/>
              </a:rPr>
              <a:t>, </a:t>
            </a:r>
            <a:r>
              <a:rPr lang="ko-KR" altLang="en-US" sz="2700" b="1" spc="-140" dirty="0">
                <a:solidFill>
                  <a:srgbClr val="FF0000"/>
                </a:solidFill>
                <a:cs typeface="Arial Unicode MS" pitchFamily="50" charset="-127"/>
              </a:rPr>
              <a:t>다양한 자료와 중첩분석에는 한계가 </a:t>
            </a:r>
            <a:r>
              <a:rPr lang="ko-KR" altLang="en-US" sz="2700" b="1" spc="-140" dirty="0" smtClean="0">
                <a:solidFill>
                  <a:srgbClr val="FF0000"/>
                </a:solidFill>
                <a:cs typeface="Arial Unicode MS" pitchFamily="50" charset="-127"/>
              </a:rPr>
              <a:t>있음</a:t>
            </a:r>
            <a:endParaRPr lang="en-US" altLang="ko-KR" sz="2700" b="1" dirty="0">
              <a:latin typeface="+mn-ea"/>
              <a:cs typeface="Arial Unicode MS" pitchFamily="50" charset="-127"/>
            </a:endParaRPr>
          </a:p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ko-KR" sz="2700" b="1" spc="11" dirty="0" smtClean="0">
                <a:latin typeface="+mn-ea"/>
                <a:cs typeface="Arial Unicode MS" pitchFamily="50" charset="-127"/>
              </a:rPr>
              <a:t>(</a:t>
            </a:r>
            <a:r>
              <a:rPr lang="ko-KR" altLang="en-US" sz="2700" b="1" spc="11" dirty="0" smtClean="0">
                <a:latin typeface="+mn-ea"/>
                <a:cs typeface="Arial Unicode MS" pitchFamily="50" charset="-127"/>
              </a:rPr>
              <a:t>개선</a:t>
            </a:r>
            <a:r>
              <a:rPr lang="en-US" altLang="ko-KR" sz="2700" b="1" spc="11" dirty="0" smtClean="0">
                <a:latin typeface="+mn-ea"/>
                <a:cs typeface="Arial Unicode MS" pitchFamily="50" charset="-127"/>
              </a:rPr>
              <a:t>) GIS </a:t>
            </a:r>
            <a:r>
              <a:rPr lang="ko-KR" altLang="en-US" sz="2700" b="1" spc="11" dirty="0" smtClean="0">
                <a:latin typeface="+mn-ea"/>
                <a:cs typeface="Arial Unicode MS" pitchFamily="50" charset="-127"/>
              </a:rPr>
              <a:t>기반 레이더</a:t>
            </a:r>
            <a:r>
              <a:rPr lang="en-US" altLang="ko-KR" sz="2700" b="1" spc="11" dirty="0" smtClean="0">
                <a:latin typeface="+mn-ea"/>
                <a:cs typeface="Arial Unicode MS" pitchFamily="50" charset="-127"/>
              </a:rPr>
              <a:t>, AWS</a:t>
            </a:r>
            <a:r>
              <a:rPr lang="en-US" altLang="ko-KR" sz="2700" b="1" spc="11" dirty="0">
                <a:latin typeface="+mn-ea"/>
                <a:cs typeface="Arial Unicode MS" pitchFamily="50" charset="-127"/>
              </a:rPr>
              <a:t>, </a:t>
            </a:r>
            <a:r>
              <a:rPr lang="ko-KR" altLang="en-US" sz="2700" b="1" spc="11" dirty="0">
                <a:latin typeface="+mn-ea"/>
                <a:cs typeface="Arial Unicode MS" pitchFamily="50" charset="-127"/>
              </a:rPr>
              <a:t>위성</a:t>
            </a:r>
            <a:r>
              <a:rPr lang="en-US" altLang="ko-KR" sz="2700" b="1" spc="11" dirty="0">
                <a:latin typeface="+mn-ea"/>
                <a:cs typeface="Arial Unicode MS" pitchFamily="50" charset="-127"/>
              </a:rPr>
              <a:t>, </a:t>
            </a:r>
            <a:r>
              <a:rPr lang="ko-KR" altLang="en-US" sz="2700" b="1" spc="11" dirty="0">
                <a:latin typeface="+mn-ea"/>
                <a:cs typeface="Arial Unicode MS" pitchFamily="50" charset="-127"/>
              </a:rPr>
              <a:t>예측자료등과 다양한 </a:t>
            </a:r>
            <a:r>
              <a:rPr lang="ko-KR" altLang="en-US" sz="2700" b="1" spc="11" dirty="0" smtClean="0">
                <a:latin typeface="+mn-ea"/>
                <a:cs typeface="Arial Unicode MS" pitchFamily="50" charset="-127"/>
              </a:rPr>
              <a:t>중첩분석이 가능한 </a:t>
            </a:r>
            <a:r>
              <a:rPr lang="en-US" altLang="ko-KR" sz="2700" b="1" spc="11" dirty="0" smtClean="0">
                <a:latin typeface="+mn-ea"/>
                <a:cs typeface="Arial Unicode MS" pitchFamily="50" charset="-127"/>
              </a:rPr>
              <a:t>“</a:t>
            </a:r>
            <a:r>
              <a:rPr lang="ko-KR" altLang="en-US" sz="2700" b="1" spc="11" dirty="0" smtClean="0">
                <a:solidFill>
                  <a:srgbClr val="FF0000"/>
                </a:solidFill>
                <a:latin typeface="+mn-ea"/>
                <a:cs typeface="Arial Unicode MS" pitchFamily="50" charset="-127"/>
              </a:rPr>
              <a:t>레이더분석시스템</a:t>
            </a:r>
            <a:r>
              <a:rPr lang="en-US" altLang="ko-KR" sz="2700" b="1" spc="11" dirty="0" smtClean="0">
                <a:latin typeface="+mn-ea"/>
                <a:cs typeface="Arial Unicode MS" pitchFamily="50" charset="-127"/>
              </a:rPr>
              <a:t>” </a:t>
            </a:r>
            <a:r>
              <a:rPr lang="ko-KR" altLang="en-US" sz="2700" b="1" spc="11" dirty="0" smtClean="0">
                <a:latin typeface="+mn-ea"/>
                <a:cs typeface="Arial Unicode MS" pitchFamily="50" charset="-127"/>
              </a:rPr>
              <a:t>개발</a:t>
            </a:r>
            <a:endParaRPr lang="en-US" altLang="ko-KR" sz="2700" b="1" spc="11" dirty="0" smtClean="0">
              <a:latin typeface="+mn-ea"/>
              <a:cs typeface="Arial Unicode MS" pitchFamily="50" charset="-127"/>
            </a:endParaRPr>
          </a:p>
          <a:p>
            <a:pPr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spc="11" dirty="0">
                <a:latin typeface="+mn-ea"/>
                <a:cs typeface="Arial Unicode MS" pitchFamily="50" charset="-127"/>
              </a:rPr>
              <a:t> </a:t>
            </a:r>
            <a:r>
              <a:rPr lang="en-US" altLang="ko-KR" sz="2700" b="1" spc="11" dirty="0" smtClean="0">
                <a:latin typeface="+mn-ea"/>
                <a:cs typeface="Arial Unicode MS" pitchFamily="50" charset="-127"/>
              </a:rPr>
              <a:t>         </a:t>
            </a:r>
            <a:r>
              <a:rPr lang="ko-KR" altLang="en-US" sz="2700" b="1" spc="11" dirty="0" smtClean="0">
                <a:latin typeface="+mn-ea"/>
                <a:cs typeface="Arial Unicode MS" pitchFamily="50" charset="-127"/>
              </a:rPr>
              <a:t> </a:t>
            </a:r>
            <a:r>
              <a:rPr lang="en-US" altLang="ko-KR" sz="2700" b="1" spc="11" dirty="0">
                <a:latin typeface="+mn-ea"/>
                <a:cs typeface="Arial Unicode MS" pitchFamily="50" charset="-127"/>
              </a:rPr>
              <a:t>(2016</a:t>
            </a:r>
            <a:r>
              <a:rPr lang="ko-KR" altLang="en-US" sz="2700" b="1" spc="11" dirty="0">
                <a:latin typeface="+mn-ea"/>
                <a:cs typeface="Arial Unicode MS" pitchFamily="50" charset="-127"/>
              </a:rPr>
              <a:t>년 개발</a:t>
            </a:r>
            <a:r>
              <a:rPr lang="en-US" altLang="ko-KR" sz="2700" b="1" spc="11" dirty="0">
                <a:latin typeface="+mn-ea"/>
                <a:cs typeface="Arial Unicode MS" pitchFamily="50" charset="-127"/>
              </a:rPr>
              <a:t>, 2017</a:t>
            </a:r>
            <a:r>
              <a:rPr lang="ko-KR" altLang="en-US" sz="2700" b="1" spc="11" dirty="0">
                <a:latin typeface="+mn-ea"/>
                <a:cs typeface="Arial Unicode MS" pitchFamily="50" charset="-127"/>
              </a:rPr>
              <a:t>년 시험운영</a:t>
            </a:r>
            <a:r>
              <a:rPr lang="en-US" altLang="ko-KR" sz="2700" b="1" spc="11" dirty="0">
                <a:latin typeface="+mn-ea"/>
                <a:cs typeface="Arial Unicode MS" pitchFamily="50" charset="-127"/>
              </a:rPr>
              <a:t>, 2018</a:t>
            </a:r>
            <a:r>
              <a:rPr lang="ko-KR" altLang="en-US" sz="2700" b="1" spc="11" dirty="0">
                <a:latin typeface="+mn-ea"/>
                <a:cs typeface="Arial Unicode MS" pitchFamily="50" charset="-127"/>
              </a:rPr>
              <a:t>년 현업 운영 중</a:t>
            </a:r>
            <a:r>
              <a:rPr lang="en-US" altLang="ko-KR" sz="2700" b="1" spc="11" dirty="0">
                <a:latin typeface="+mn-ea"/>
                <a:cs typeface="Arial Unicode MS" pitchFamily="50" charset="-127"/>
              </a:rPr>
              <a:t>)</a:t>
            </a:r>
            <a:endParaRPr lang="en-US" altLang="ko-KR" sz="2700" b="1" dirty="0">
              <a:latin typeface="+mn-ea"/>
              <a:cs typeface="Arial Unicode MS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0336" y="12356230"/>
            <a:ext cx="19378800" cy="26642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78150" y="11492134"/>
            <a:ext cx="19380310" cy="68413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704" tIns="51352" rIns="102704" bIns="51352" rtlCol="0" anchor="ctr"/>
          <a:lstStyle/>
          <a:p>
            <a:pPr algn="ctr"/>
            <a:r>
              <a:rPr lang="ko-KR" altLang="en-US" sz="32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특</a:t>
            </a:r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  징</a:t>
            </a:r>
            <a:endParaRPr lang="ko-KR" altLang="en-US" sz="32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 Unicode MS" pitchFamily="50" charset="-127"/>
            </a:endParaRPr>
          </a:p>
        </p:txBody>
      </p:sp>
      <p:sp>
        <p:nvSpPr>
          <p:cNvPr id="18" name="TextBox 29"/>
          <p:cNvSpPr txBox="1">
            <a:spLocks noChangeArrowheads="1"/>
          </p:cNvSpPr>
          <p:nvPr/>
        </p:nvSpPr>
        <p:spPr bwMode="auto">
          <a:xfrm>
            <a:off x="504331" y="12362227"/>
            <a:ext cx="9520399" cy="2514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53" tIns="50326" rIns="100653" bIns="50326">
            <a:spAutoFit/>
          </a:bodyPr>
          <a:lstStyle/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ko-KR" sz="2700" b="1" spc="-140" dirty="0" smtClean="0">
                <a:cs typeface="Arial Unicode MS" pitchFamily="50" charset="-127"/>
              </a:rPr>
              <a:t>GIS </a:t>
            </a:r>
            <a:r>
              <a:rPr lang="ko-KR" altLang="en-US" sz="2700" b="1" spc="-140" dirty="0" smtClean="0">
                <a:cs typeface="Arial Unicode MS" pitchFamily="50" charset="-127"/>
              </a:rPr>
              <a:t>기반 고해상도 기상자료</a:t>
            </a:r>
            <a:r>
              <a:rPr lang="en-US" altLang="ko-KR" sz="2700" b="1" spc="-140" dirty="0" smtClean="0">
                <a:cs typeface="Arial Unicode MS" pitchFamily="50" charset="-127"/>
              </a:rPr>
              <a:t>(</a:t>
            </a:r>
            <a:r>
              <a:rPr lang="ko-KR" altLang="en-US" sz="2700" b="1" spc="-140" dirty="0" smtClean="0">
                <a:cs typeface="Arial Unicode MS" pitchFamily="50" charset="-127"/>
              </a:rPr>
              <a:t>최소 </a:t>
            </a:r>
            <a:r>
              <a:rPr lang="en-US" altLang="ko-KR" sz="2700" b="1" spc="-140" dirty="0" smtClean="0">
                <a:cs typeface="Arial Unicode MS" pitchFamily="50" charset="-127"/>
              </a:rPr>
              <a:t>250m)</a:t>
            </a:r>
            <a:r>
              <a:rPr lang="ko-KR" altLang="en-US" sz="2700" b="1" spc="-140" dirty="0" smtClean="0">
                <a:cs typeface="Arial Unicode MS" pitchFamily="50" charset="-127"/>
              </a:rPr>
              <a:t> 표출</a:t>
            </a:r>
            <a:endParaRPr lang="en-US" altLang="ko-KR" sz="2700" b="1" spc="-140" dirty="0" smtClean="0">
              <a:cs typeface="Arial Unicode MS" pitchFamily="50" charset="-127"/>
            </a:endParaRPr>
          </a:p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700" b="1" spc="-140" dirty="0" smtClean="0">
                <a:cs typeface="Arial Unicode MS" pitchFamily="50" charset="-127"/>
              </a:rPr>
              <a:t>기상레이더 강수</a:t>
            </a:r>
            <a:r>
              <a:rPr lang="en-US" altLang="ko-KR" sz="2700" b="1" spc="-140" dirty="0" smtClean="0">
                <a:cs typeface="Arial Unicode MS" pitchFamily="50" charset="-127"/>
              </a:rPr>
              <a:t>, </a:t>
            </a:r>
            <a:r>
              <a:rPr lang="ko-KR" altLang="en-US" sz="2700" b="1" spc="-140" dirty="0" smtClean="0">
                <a:cs typeface="Arial Unicode MS" pitchFamily="50" charset="-127"/>
              </a:rPr>
              <a:t>예측</a:t>
            </a:r>
            <a:r>
              <a:rPr lang="en-US" altLang="ko-KR" sz="2700" b="1" spc="-140" dirty="0" smtClean="0">
                <a:cs typeface="Arial Unicode MS" pitchFamily="50" charset="-127"/>
              </a:rPr>
              <a:t>, </a:t>
            </a:r>
            <a:r>
              <a:rPr lang="ko-KR" altLang="en-US" sz="2700" b="1" spc="-140" dirty="0" smtClean="0">
                <a:cs typeface="Arial Unicode MS" pitchFamily="50" charset="-127"/>
              </a:rPr>
              <a:t>바람</a:t>
            </a:r>
            <a:r>
              <a:rPr lang="en-US" altLang="ko-KR" sz="2700" b="1" spc="-140" dirty="0" smtClean="0">
                <a:cs typeface="Arial Unicode MS" pitchFamily="50" charset="-127"/>
              </a:rPr>
              <a:t>, </a:t>
            </a:r>
            <a:r>
              <a:rPr lang="ko-KR" altLang="en-US" sz="2700" b="1" spc="-140" dirty="0" smtClean="0">
                <a:cs typeface="Arial Unicode MS" pitchFamily="50" charset="-127"/>
              </a:rPr>
              <a:t>낙뢰</a:t>
            </a:r>
            <a:r>
              <a:rPr lang="en-US" altLang="ko-KR" sz="2700" b="1" spc="-140" dirty="0" smtClean="0">
                <a:cs typeface="Arial Unicode MS" pitchFamily="50" charset="-127"/>
              </a:rPr>
              <a:t>, </a:t>
            </a:r>
            <a:r>
              <a:rPr lang="ko-KR" altLang="en-US" sz="2700" b="1" spc="-140" dirty="0" smtClean="0">
                <a:cs typeface="Arial Unicode MS" pitchFamily="50" charset="-127"/>
              </a:rPr>
              <a:t>위성</a:t>
            </a:r>
            <a:r>
              <a:rPr lang="en-US" altLang="ko-KR" sz="2700" b="1" spc="-140" dirty="0" smtClean="0">
                <a:cs typeface="Arial Unicode MS" pitchFamily="50" charset="-127"/>
              </a:rPr>
              <a:t>, AWS </a:t>
            </a:r>
            <a:r>
              <a:rPr lang="ko-KR" altLang="en-US" sz="2700" b="1" spc="-140" dirty="0" smtClean="0">
                <a:cs typeface="Arial Unicode MS" pitchFamily="50" charset="-127"/>
              </a:rPr>
              <a:t>자료 중첩 표출</a:t>
            </a:r>
            <a:endParaRPr lang="en-US" altLang="ko-KR" sz="2700" b="1" spc="-140" dirty="0" smtClean="0">
              <a:cs typeface="Arial Unicode MS" pitchFamily="50" charset="-127"/>
            </a:endParaRPr>
          </a:p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700" b="1" spc="-140" dirty="0" smtClean="0">
                <a:cs typeface="Arial Unicode MS" pitchFamily="50" charset="-127"/>
              </a:rPr>
              <a:t>한 화면에 합성</a:t>
            </a:r>
            <a:r>
              <a:rPr lang="en-US" altLang="ko-KR" sz="2700" b="1" spc="-140" dirty="0" smtClean="0">
                <a:cs typeface="Arial Unicode MS" pitchFamily="50" charset="-127"/>
              </a:rPr>
              <a:t>/</a:t>
            </a:r>
            <a:r>
              <a:rPr lang="ko-KR" altLang="en-US" sz="2700" b="1" spc="-140" dirty="0" smtClean="0">
                <a:cs typeface="Arial Unicode MS" pitchFamily="50" charset="-127"/>
              </a:rPr>
              <a:t>지점 레이더 영상 표출</a:t>
            </a:r>
            <a:endParaRPr lang="en-US" altLang="ko-KR" sz="2700" b="1" spc="-140" dirty="0" smtClean="0">
              <a:cs typeface="Arial Unicode MS" pitchFamily="50" charset="-127"/>
            </a:endParaRPr>
          </a:p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700" b="1" spc="-140" dirty="0" smtClean="0">
                <a:latin typeface="+mn-ea"/>
                <a:cs typeface="Arial Unicode MS" pitchFamily="50" charset="-127"/>
              </a:rPr>
              <a:t>지형고도</a:t>
            </a:r>
            <a:r>
              <a:rPr lang="en-US" altLang="ko-KR" sz="2700" b="1" spc="-140" dirty="0" smtClean="0">
                <a:latin typeface="+mn-ea"/>
                <a:cs typeface="Arial Unicode MS" pitchFamily="50" charset="-127"/>
              </a:rPr>
              <a:t>/</a:t>
            </a:r>
            <a:r>
              <a:rPr lang="ko-KR" altLang="en-US" sz="2700" b="1" spc="-140" dirty="0" smtClean="0">
                <a:latin typeface="+mn-ea"/>
                <a:cs typeface="Arial Unicode MS" pitchFamily="50" charset="-127"/>
              </a:rPr>
              <a:t>행정구역</a:t>
            </a:r>
            <a:r>
              <a:rPr lang="en-US" altLang="ko-KR" sz="2700" b="1" spc="-140" dirty="0" smtClean="0">
                <a:latin typeface="+mn-ea"/>
                <a:cs typeface="Arial Unicode MS" pitchFamily="50" charset="-127"/>
              </a:rPr>
              <a:t>/</a:t>
            </a:r>
            <a:r>
              <a:rPr lang="ko-KR" altLang="en-US" sz="2700" b="1" spc="-140" dirty="0" smtClean="0">
                <a:latin typeface="+mn-ea"/>
                <a:cs typeface="Arial Unicode MS" pitchFamily="50" charset="-127"/>
              </a:rPr>
              <a:t>경계선 등 연계 표출</a:t>
            </a:r>
            <a:endParaRPr lang="en-US" altLang="ko-KR" sz="2700" b="1" spc="-140" dirty="0" smtClean="0">
              <a:latin typeface="+mn-ea"/>
              <a:cs typeface="Arial Unicode MS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9886510" y="4896897"/>
            <a:ext cx="429926" cy="461665"/>
          </a:xfrm>
          <a:prstGeom prst="roundRect">
            <a:avLst>
              <a:gd name="adj" fmla="val 0"/>
            </a:avLst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9905853" y="4063278"/>
            <a:ext cx="19378800" cy="68413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704" tIns="51352" rIns="102704" bIns="51352" rtlCol="0" anchor="ctr"/>
          <a:lstStyle/>
          <a:p>
            <a:pPr algn="ctr"/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주요 화면 예시</a:t>
            </a:r>
            <a:endParaRPr lang="ko-KR" altLang="en-US" sz="32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 Unicode MS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0492" y="16064703"/>
            <a:ext cx="19332000" cy="932497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88305" y="15236549"/>
            <a:ext cx="19380310" cy="68413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704" tIns="51352" rIns="102704" bIns="51352" rtlCol="0" anchor="ctr"/>
          <a:lstStyle/>
          <a:p>
            <a:pPr algn="ctr"/>
            <a:r>
              <a:rPr lang="en-US" altLang="ko-KR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Layer</a:t>
            </a:r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 및 자료 구성</a:t>
            </a:r>
            <a:endParaRPr lang="ko-KR" altLang="en-US" sz="32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 Unicode MS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00336" y="26430395"/>
            <a:ext cx="19378800" cy="2357645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78150" y="25602232"/>
            <a:ext cx="19380310" cy="68413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704" tIns="51352" rIns="102704" bIns="51352" rtlCol="0" anchor="ctr"/>
          <a:lstStyle/>
          <a:p>
            <a:pPr algn="ctr"/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주화면 및 주요 메뉴</a:t>
            </a:r>
            <a:endParaRPr lang="ko-KR" altLang="en-US" sz="32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 Unicode MS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9886509" y="44906679"/>
            <a:ext cx="19378800" cy="30575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9864323" y="44039749"/>
            <a:ext cx="19378800" cy="68413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704" tIns="51352" rIns="102704" bIns="51352" rtlCol="0" anchor="ctr"/>
          <a:lstStyle/>
          <a:p>
            <a:pPr algn="ctr"/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요약 및 향후 </a:t>
            </a:r>
            <a:r>
              <a:rPr lang="ko-KR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계획</a:t>
            </a:r>
          </a:p>
        </p:txBody>
      </p:sp>
      <p:sp>
        <p:nvSpPr>
          <p:cNvPr id="31" name="TextBox 29"/>
          <p:cNvSpPr txBox="1">
            <a:spLocks noChangeArrowheads="1"/>
          </p:cNvSpPr>
          <p:nvPr/>
        </p:nvSpPr>
        <p:spPr bwMode="auto">
          <a:xfrm>
            <a:off x="20090507" y="44939911"/>
            <a:ext cx="18872822" cy="2902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53" tIns="50326" rIns="100653" bIns="50326">
            <a:spAutoFit/>
          </a:bodyPr>
          <a:lstStyle/>
          <a:p>
            <a:pPr marL="457200" indent="-457200" algn="just" defTabSz="5258172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ko-KR" altLang="en-US" sz="2800" b="1" dirty="0" smtClean="0">
                <a:solidFill>
                  <a:srgbClr val="FF0000"/>
                </a:solidFill>
                <a:latin typeface="+mn-ea"/>
              </a:rPr>
              <a:t>요약 </a:t>
            </a:r>
            <a:r>
              <a:rPr lang="en-US" altLang="ko-KR" sz="2800" b="1" dirty="0" smtClean="0">
                <a:solidFill>
                  <a:srgbClr val="FF0000"/>
                </a:solidFill>
                <a:latin typeface="+mn-ea"/>
              </a:rPr>
              <a:t>:</a:t>
            </a:r>
            <a:r>
              <a:rPr lang="en-US" altLang="ko-KR" sz="2800" b="1" dirty="0" smtClean="0">
                <a:latin typeface="+mn-ea"/>
              </a:rPr>
              <a:t> </a:t>
            </a:r>
          </a:p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800" b="1" spc="-140" dirty="0" smtClean="0">
                <a:cs typeface="Arial Unicode MS" pitchFamily="50" charset="-127"/>
              </a:rPr>
              <a:t>구 표출시스템</a:t>
            </a:r>
            <a:r>
              <a:rPr lang="ko-KR" altLang="en-US" sz="2800" b="1" spc="-140" dirty="0" smtClean="0">
                <a:cs typeface="Arial Unicode MS" pitchFamily="50" charset="-127"/>
              </a:rPr>
              <a:t>을 </a:t>
            </a:r>
            <a:r>
              <a:rPr lang="ko-KR" altLang="en-US" sz="2800" b="1" spc="-140" dirty="0" smtClean="0">
                <a:cs typeface="Arial Unicode MS" pitchFamily="50" charset="-127"/>
              </a:rPr>
              <a:t>개선하여 중첩</a:t>
            </a:r>
            <a:r>
              <a:rPr lang="en-US" altLang="ko-KR" sz="2800" b="1" spc="-140" dirty="0" smtClean="0">
                <a:cs typeface="Arial Unicode MS" pitchFamily="50" charset="-127"/>
              </a:rPr>
              <a:t>, GIS</a:t>
            </a:r>
            <a:r>
              <a:rPr lang="ko-KR" altLang="en-US" sz="2800" b="1" spc="-140" dirty="0" smtClean="0">
                <a:cs typeface="Arial Unicode MS" pitchFamily="50" charset="-127"/>
              </a:rPr>
              <a:t>연동 및 동적 </a:t>
            </a:r>
            <a:r>
              <a:rPr lang="ko-KR" altLang="en-US" sz="2800" b="1" spc="-140" dirty="0" smtClean="0">
                <a:cs typeface="Arial Unicode MS" pitchFamily="50" charset="-127"/>
              </a:rPr>
              <a:t>기능을 </a:t>
            </a:r>
            <a:r>
              <a:rPr lang="ko-KR" altLang="en-US" sz="2800" b="1" spc="-140" dirty="0" err="1" smtClean="0">
                <a:cs typeface="Arial Unicode MS" pitchFamily="50" charset="-127"/>
              </a:rPr>
              <a:t>예보관에</a:t>
            </a:r>
            <a:r>
              <a:rPr lang="ko-KR" altLang="en-US" sz="2800" b="1" spc="-140" dirty="0" smtClean="0">
                <a:cs typeface="Arial Unicode MS" pitchFamily="50" charset="-127"/>
              </a:rPr>
              <a:t> 제공함으로써 입체적 분석과 다양한 예보업무에 활용</a:t>
            </a:r>
            <a:endParaRPr lang="en-US" altLang="ko-KR" sz="2800" b="1" dirty="0" smtClean="0">
              <a:latin typeface="+mn-ea"/>
            </a:endParaRPr>
          </a:p>
          <a:p>
            <a:pPr marL="457200" indent="-457200" algn="just" defTabSz="5258172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ko-KR" altLang="en-US" sz="2800" b="1" dirty="0" smtClean="0">
                <a:solidFill>
                  <a:srgbClr val="FF0000"/>
                </a:solidFill>
                <a:latin typeface="+mn-ea"/>
              </a:rPr>
              <a:t>향후 계획 </a:t>
            </a:r>
            <a:r>
              <a:rPr lang="en-US" altLang="ko-KR" sz="2800" b="1" dirty="0" smtClean="0">
                <a:solidFill>
                  <a:srgbClr val="FF0000"/>
                </a:solidFill>
                <a:latin typeface="+mn-ea"/>
              </a:rPr>
              <a:t>:</a:t>
            </a:r>
            <a:r>
              <a:rPr lang="en-US" altLang="ko-KR" sz="2800" b="1" dirty="0" smtClean="0">
                <a:latin typeface="+mn-ea"/>
              </a:rPr>
              <a:t> </a:t>
            </a:r>
            <a:endParaRPr lang="en-US" altLang="ko-KR" sz="2700" b="1" spc="-140" dirty="0" smtClean="0">
              <a:cs typeface="Arial Unicode MS" pitchFamily="50" charset="-127"/>
            </a:endParaRPr>
          </a:p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700" b="1" spc="-140" dirty="0" smtClean="0">
                <a:cs typeface="Arial Unicode MS" pitchFamily="50" charset="-127"/>
              </a:rPr>
              <a:t>현재 </a:t>
            </a:r>
            <a:r>
              <a:rPr lang="en-US" altLang="ko-KR" sz="2700" b="1" spc="-140" dirty="0">
                <a:cs typeface="Arial Unicode MS" pitchFamily="50" charset="-127"/>
              </a:rPr>
              <a:t>GIS</a:t>
            </a:r>
            <a:r>
              <a:rPr lang="en-US" altLang="ko-KR" sz="2800" b="1" spc="-140" dirty="0">
                <a:cs typeface="Arial Unicode MS" pitchFamily="50" charset="-127"/>
              </a:rPr>
              <a:t> </a:t>
            </a:r>
            <a:r>
              <a:rPr lang="ko-KR" altLang="en-US" sz="2800" b="1" spc="-140" dirty="0" smtClean="0">
                <a:cs typeface="Arial Unicode MS" pitchFamily="50" charset="-127"/>
              </a:rPr>
              <a:t>서비스의 </a:t>
            </a:r>
            <a:r>
              <a:rPr lang="ko-KR" altLang="en-US" sz="2800" b="1" spc="-140" dirty="0">
                <a:cs typeface="Arial Unicode MS" pitchFamily="50" charset="-127"/>
              </a:rPr>
              <a:t>표출시간 단축</a:t>
            </a:r>
            <a:r>
              <a:rPr lang="en-US" altLang="ko-KR" sz="2800" b="1" spc="-140" dirty="0">
                <a:cs typeface="Arial Unicode MS" pitchFamily="50" charset="-127"/>
              </a:rPr>
              <a:t>, </a:t>
            </a:r>
            <a:r>
              <a:rPr lang="ko-KR" altLang="en-US" sz="2800" b="1" spc="-140" dirty="0">
                <a:cs typeface="Arial Unicode MS" pitchFamily="50" charset="-127"/>
              </a:rPr>
              <a:t>성능 향상을 위해 </a:t>
            </a:r>
            <a:r>
              <a:rPr lang="ko-KR" altLang="en-US" sz="2800" b="1" spc="-140" dirty="0" err="1">
                <a:cs typeface="Arial Unicode MS" pitchFamily="50" charset="-127"/>
              </a:rPr>
              <a:t>오픈소스</a:t>
            </a:r>
            <a:r>
              <a:rPr lang="ko-KR" altLang="en-US" sz="2800" b="1" spc="-140" dirty="0">
                <a:cs typeface="Arial Unicode MS" pitchFamily="50" charset="-127"/>
              </a:rPr>
              <a:t> </a:t>
            </a:r>
            <a:r>
              <a:rPr lang="en-US" altLang="ko-KR" sz="2800" b="1" spc="-140" dirty="0">
                <a:cs typeface="Arial Unicode MS" pitchFamily="50" charset="-127"/>
              </a:rPr>
              <a:t>GIS </a:t>
            </a:r>
            <a:r>
              <a:rPr lang="ko-KR" altLang="en-US" sz="2800" b="1" spc="-140" dirty="0">
                <a:cs typeface="Arial Unicode MS" pitchFamily="50" charset="-127"/>
              </a:rPr>
              <a:t>서비스로 교체 작업 </a:t>
            </a:r>
            <a:r>
              <a:rPr lang="ko-KR" altLang="en-US" sz="2800" b="1" spc="-140" dirty="0" smtClean="0">
                <a:cs typeface="Arial Unicode MS" pitchFamily="50" charset="-127"/>
              </a:rPr>
              <a:t>중</a:t>
            </a:r>
            <a:endParaRPr lang="en-US" altLang="ko-KR" sz="2800" b="1" spc="-140" dirty="0">
              <a:latin typeface="+mn-ea"/>
              <a:cs typeface="Arial Unicode MS" pitchFamily="50" charset="-127"/>
            </a:endParaRPr>
          </a:p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800" b="1" spc="-140" dirty="0">
                <a:latin typeface="+mn-ea"/>
                <a:cs typeface="Arial Unicode MS" pitchFamily="50" charset="-127"/>
              </a:rPr>
              <a:t>개선된 </a:t>
            </a:r>
            <a:r>
              <a:rPr lang="ko-KR" altLang="en-US" sz="2800" b="1" spc="-140" dirty="0" err="1">
                <a:latin typeface="+mn-ea"/>
                <a:cs typeface="Arial Unicode MS" pitchFamily="50" charset="-127"/>
              </a:rPr>
              <a:t>대기수상체</a:t>
            </a:r>
            <a:r>
              <a:rPr lang="ko-KR" altLang="en-US" sz="2800" b="1" spc="-140" dirty="0">
                <a:latin typeface="+mn-ea"/>
                <a:cs typeface="Arial Unicode MS" pitchFamily="50" charset="-127"/>
              </a:rPr>
              <a:t> 정보를 포함하는  고해상도 </a:t>
            </a:r>
            <a:r>
              <a:rPr lang="en-US" altLang="ko-KR" sz="2800" b="1" spc="-140" dirty="0">
                <a:latin typeface="+mn-ea"/>
                <a:cs typeface="Arial Unicode MS" pitchFamily="50" charset="-127"/>
              </a:rPr>
              <a:t>3</a:t>
            </a:r>
            <a:r>
              <a:rPr lang="ko-KR" altLang="en-US" sz="2800" b="1" spc="-140" dirty="0" smtClean="0">
                <a:latin typeface="+mn-ea"/>
                <a:cs typeface="Arial Unicode MS" pitchFamily="50" charset="-127"/>
              </a:rPr>
              <a:t>차원 </a:t>
            </a:r>
            <a:r>
              <a:rPr lang="ko-KR" altLang="en-US" sz="2800" b="1" spc="-140" dirty="0" err="1" smtClean="0">
                <a:latin typeface="+mn-ea"/>
                <a:cs typeface="Arial Unicode MS" pitchFamily="50" charset="-127"/>
              </a:rPr>
              <a:t>연직자료</a:t>
            </a:r>
            <a:r>
              <a:rPr lang="ko-KR" altLang="en-US" sz="2800" b="1" spc="-140" dirty="0" smtClean="0">
                <a:latin typeface="+mn-ea"/>
                <a:cs typeface="Arial Unicode MS" pitchFamily="50" charset="-127"/>
              </a:rPr>
              <a:t> </a:t>
            </a:r>
            <a:r>
              <a:rPr lang="ko-KR" altLang="en-US" sz="2800" b="1" spc="-140" dirty="0" smtClean="0">
                <a:latin typeface="+mn-ea"/>
                <a:cs typeface="Arial Unicode MS" pitchFamily="50" charset="-127"/>
              </a:rPr>
              <a:t>제공</a:t>
            </a:r>
            <a:endParaRPr lang="en-US" altLang="ko-KR" sz="2800" b="1" spc="-140" dirty="0">
              <a:latin typeface="+mn-ea"/>
              <a:cs typeface="Arial Unicode MS" pitchFamily="50" charset="-127"/>
            </a:endParaRPr>
          </a:p>
        </p:txBody>
      </p:sp>
      <p:sp>
        <p:nvSpPr>
          <p:cNvPr id="33" name="AutoShape 15"/>
          <p:cNvSpPr>
            <a:spLocks noChangeArrowheads="1"/>
          </p:cNvSpPr>
          <p:nvPr/>
        </p:nvSpPr>
        <p:spPr bwMode="gray">
          <a:xfrm>
            <a:off x="576339" y="16460684"/>
            <a:ext cx="3528392" cy="576064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자료 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및 </a:t>
            </a:r>
            <a:r>
              <a:rPr lang="en-US" altLang="ko-KR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Layer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 구성</a:t>
            </a:r>
            <a:endParaRPr lang="en-US" altLang="ko-KR" sz="2100" kern="0" dirty="0">
              <a:solidFill>
                <a:srgbClr val="FFFF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665704"/>
              </p:ext>
            </p:extLst>
          </p:nvPr>
        </p:nvGraphicFramePr>
        <p:xfrm>
          <a:off x="5506029" y="17555415"/>
          <a:ext cx="8607814" cy="70026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13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3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3845"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레이더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자료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구분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내용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359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Layer-3</a:t>
                      </a:r>
                    </a:p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부가정보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)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AWS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강수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자동기상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</a:t>
                      </a: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관측시스템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</a:t>
                      </a: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실측자료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지점정보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지점정보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기상청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유관기관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국외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레이더 자료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35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예보구역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육상광역예보구역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서울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경기도 등 지역 위치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8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해상광역예보구역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서해북부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서해중부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등 </a:t>
                      </a: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해상구역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2927">
                <a:tc rowSpan="9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Layer-2</a:t>
                      </a:r>
                    </a:p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기상정보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)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기상레이더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합성자료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기상청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유관기관</a:t>
                      </a:r>
                      <a:r>
                        <a:rPr lang="en-US" altLang="ko-KR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국외 </a:t>
                      </a:r>
                      <a:r>
                        <a:rPr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레이더합성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936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800" b="0" dirty="0">
                        <a:latin typeface="+mn-lt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800" b="0" dirty="0">
                        <a:latin typeface="+mn-lt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/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지점자료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기상청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유관기관의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레이더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자료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96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낙뢰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시간별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시간별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대지</a:t>
                      </a:r>
                      <a:r>
                        <a:rPr lang="en-US" altLang="ko-KR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구름방전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</a:t>
                      </a:r>
                      <a:r>
                        <a:rPr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낙뢰자료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9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강도별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5142286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강도별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대지</a:t>
                      </a:r>
                      <a:r>
                        <a:rPr lang="en-US" altLang="ko-KR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구름 </a:t>
                      </a:r>
                      <a:r>
                        <a:rPr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낙뢰자료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596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바람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다중바람장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고도별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바람의 와도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발산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정보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96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위성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수증기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수증기 천리안 위성영상 자료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59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적외선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5142286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적외선 천리안 위성영상 자료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596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MAPLE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강수 </a:t>
                      </a:r>
                      <a:r>
                        <a:rPr kumimoji="0"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예측장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10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분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/60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분 </a:t>
                      </a: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누적강수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예측 자료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9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낙뢰 </a:t>
                      </a:r>
                      <a:r>
                        <a:rPr kumimoji="0"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예측장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이동벡터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사용한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낙뢰 예측 자료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596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Layer-1</a:t>
                      </a:r>
                    </a:p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지형정보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)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kumimoji="0"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GIS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행정경계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행정경계와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명칭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596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800" b="0" dirty="0">
                        <a:latin typeface="+mn-lt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800" b="0" dirty="0">
                        <a:latin typeface="+mn-lt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지형</a:t>
                      </a: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위성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지형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)/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하천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도로</a:t>
                      </a:r>
                      <a:r>
                        <a:rPr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등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지형자료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59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비행정보구역</a:t>
                      </a: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항공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교통관제를 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위한 </a:t>
                      </a:r>
                      <a:r>
                        <a:rPr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영역자료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26611" y="6049022"/>
            <a:ext cx="6553778" cy="4752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2595" y="11305606"/>
            <a:ext cx="5112568" cy="37251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955603" y="6049022"/>
            <a:ext cx="6607517" cy="4824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38579" y="25948077"/>
            <a:ext cx="4029075" cy="4610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259590" y="27276380"/>
            <a:ext cx="6578458" cy="4881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2" name="직선 연결선 51"/>
          <p:cNvCxnSpPr/>
          <p:nvPr/>
        </p:nvCxnSpPr>
        <p:spPr>
          <a:xfrm flipH="1" flipV="1">
            <a:off x="22034723" y="29466865"/>
            <a:ext cx="1476165" cy="2094454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 flipV="1">
            <a:off x="22682795" y="29466865"/>
            <a:ext cx="6513816" cy="2126116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633634" y="11277621"/>
            <a:ext cx="5491810" cy="3744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700620" y="33801736"/>
            <a:ext cx="7599422" cy="4151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005901" y="28613753"/>
            <a:ext cx="6666071" cy="3544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420099" y="25632549"/>
            <a:ext cx="4220013" cy="4515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2" name="직선 연결선 71"/>
          <p:cNvCxnSpPr/>
          <p:nvPr/>
        </p:nvCxnSpPr>
        <p:spPr>
          <a:xfrm flipV="1">
            <a:off x="30686102" y="28613753"/>
            <a:ext cx="5750221" cy="3046269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V="1">
            <a:off x="35428211" y="29968328"/>
            <a:ext cx="504056" cy="1691693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829926" y="39725640"/>
            <a:ext cx="4949213" cy="3543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26" name="그룹 225"/>
          <p:cNvGrpSpPr/>
          <p:nvPr/>
        </p:nvGrpSpPr>
        <p:grpSpPr>
          <a:xfrm>
            <a:off x="32907931" y="39922414"/>
            <a:ext cx="5328592" cy="3219450"/>
            <a:chOff x="32907931" y="40570486"/>
            <a:chExt cx="5328592" cy="3219450"/>
          </a:xfrm>
        </p:grpSpPr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176741" y="40570486"/>
              <a:ext cx="971550" cy="3219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236273" y="40570486"/>
              <a:ext cx="2000250" cy="16573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907931" y="40570486"/>
              <a:ext cx="2076450" cy="2533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4" name="TextBox 29"/>
          <p:cNvSpPr txBox="1">
            <a:spLocks noChangeArrowheads="1"/>
          </p:cNvSpPr>
          <p:nvPr/>
        </p:nvSpPr>
        <p:spPr bwMode="auto">
          <a:xfrm>
            <a:off x="20738579" y="15134766"/>
            <a:ext cx="5256584" cy="56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바람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lang="ko-KR" altLang="en-US" sz="2000" b="1" dirty="0" err="1" smtClean="0">
                <a:latin typeface="+mn-ea"/>
              </a:rPr>
              <a:t>바람깃</a:t>
            </a:r>
            <a:r>
              <a:rPr lang="ko-KR" altLang="en-US" sz="2000" b="1" dirty="0" smtClean="0">
                <a:latin typeface="+mn-ea"/>
              </a:rPr>
              <a:t> 또는 벡터형태로 표출</a:t>
            </a:r>
            <a:endParaRPr kumimoji="0" lang="en-US" altLang="ko-KR" sz="2000" b="1" baseline="-25000" dirty="0" smtClean="0">
              <a:latin typeface="+mn-ea"/>
            </a:endParaRPr>
          </a:p>
        </p:txBody>
      </p:sp>
      <p:sp>
        <p:nvSpPr>
          <p:cNvPr id="105" name="TextBox 29"/>
          <p:cNvSpPr txBox="1">
            <a:spLocks noChangeArrowheads="1"/>
          </p:cNvSpPr>
          <p:nvPr/>
        </p:nvSpPr>
        <p:spPr bwMode="auto">
          <a:xfrm>
            <a:off x="26643235" y="15134766"/>
            <a:ext cx="5040560" cy="56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위성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수증기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적외선 영상 표출</a:t>
            </a: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6" name="TextBox 29"/>
          <p:cNvSpPr txBox="1">
            <a:spLocks noChangeArrowheads="1"/>
          </p:cNvSpPr>
          <p:nvPr/>
        </p:nvSpPr>
        <p:spPr bwMode="auto">
          <a:xfrm>
            <a:off x="14473883" y="27546448"/>
            <a:ext cx="4824536" cy="9450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700" b="1" dirty="0" smtClean="0">
                <a:solidFill>
                  <a:srgbClr val="FF0000"/>
                </a:solidFill>
                <a:latin typeface="+mn-ea"/>
                <a:ea typeface="+mn-ea"/>
              </a:rPr>
              <a:t>주화면  설명</a:t>
            </a:r>
            <a:r>
              <a:rPr lang="ko-KR" altLang="en-US" sz="27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kumimoji="0" lang="en-US" altLang="ko-KR" sz="27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700" b="1" dirty="0" smtClean="0">
                <a:latin typeface="+mn-ea"/>
                <a:ea typeface="+mn-ea"/>
              </a:rPr>
              <a:t> </a:t>
            </a:r>
            <a:endParaRPr lang="en-US" altLang="ko-KR" sz="2700" b="1" dirty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ko-KR" sz="2700" b="1" dirty="0" smtClean="0">
                <a:latin typeface="+mn-ea"/>
              </a:rPr>
              <a:t>①</a:t>
            </a:r>
            <a:r>
              <a:rPr lang="en-US" altLang="ko-KR" sz="2700" b="1" dirty="0" smtClean="0">
                <a:latin typeface="+mn-ea"/>
              </a:rPr>
              <a:t> GIS </a:t>
            </a:r>
            <a:r>
              <a:rPr lang="ko-KR" altLang="en-US" sz="2700" b="1" dirty="0" err="1" smtClean="0">
                <a:latin typeface="+mn-ea"/>
              </a:rPr>
              <a:t>메인화면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700" b="1" dirty="0" smtClean="0">
                <a:latin typeface="+mn-ea"/>
              </a:rPr>
              <a:t>② </a:t>
            </a:r>
            <a:r>
              <a:rPr lang="en-US" altLang="ko-KR" sz="2700" b="1" dirty="0" smtClean="0">
                <a:latin typeface="+mn-ea"/>
              </a:rPr>
              <a:t>GIS </a:t>
            </a:r>
            <a:r>
              <a:rPr lang="ko-KR" altLang="en-US" sz="2700" b="1" dirty="0" err="1" smtClean="0">
                <a:latin typeface="+mn-ea"/>
              </a:rPr>
              <a:t>메인화면</a:t>
            </a:r>
            <a:r>
              <a:rPr lang="ko-KR" altLang="en-US" sz="2700" b="1" dirty="0" smtClean="0">
                <a:latin typeface="+mn-ea"/>
              </a:rPr>
              <a:t> 옵션 설정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700" b="1" dirty="0" smtClean="0">
                <a:latin typeface="+mn-ea"/>
              </a:rPr>
              <a:t>③ 지점영상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700" b="1" dirty="0" smtClean="0">
                <a:latin typeface="+mn-ea"/>
              </a:rPr>
              <a:t>④ 날짜검색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700" b="1" dirty="0" smtClean="0">
                <a:latin typeface="+mn-ea"/>
              </a:rPr>
              <a:t>⑤ 편의기능 </a:t>
            </a:r>
            <a:r>
              <a:rPr lang="en-US" altLang="ko-KR" sz="2700" b="1" dirty="0" smtClean="0">
                <a:latin typeface="+mn-ea"/>
              </a:rPr>
              <a:t>(GIS </a:t>
            </a:r>
            <a:r>
              <a:rPr lang="ko-KR" altLang="en-US" sz="2700" b="1" dirty="0" smtClean="0">
                <a:latin typeface="+mn-ea"/>
              </a:rPr>
              <a:t>특화기능</a:t>
            </a:r>
            <a:r>
              <a:rPr lang="en-US" altLang="ko-KR" sz="2700" b="1" dirty="0" smtClean="0">
                <a:latin typeface="+mn-ea"/>
              </a:rPr>
              <a:t>)</a:t>
            </a: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700" b="1" dirty="0" smtClean="0">
                <a:latin typeface="+mn-ea"/>
              </a:rPr>
              <a:t>⑥ 영상 동화기능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700" b="1" dirty="0" smtClean="0">
                <a:latin typeface="+mn-ea"/>
              </a:rPr>
              <a:t>⑦ 영상 </a:t>
            </a:r>
            <a:r>
              <a:rPr lang="ko-KR" altLang="en-US" sz="2700" b="1" dirty="0" err="1" smtClean="0">
                <a:latin typeface="+mn-ea"/>
              </a:rPr>
              <a:t>미리보기</a:t>
            </a:r>
            <a:endParaRPr lang="en-US" altLang="ko-KR" sz="2700" b="1" dirty="0" smtClean="0">
              <a:latin typeface="+mn-ea"/>
            </a:endParaRPr>
          </a:p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ko-KR" altLang="en-US" sz="2700" b="1" dirty="0" smtClean="0">
                <a:solidFill>
                  <a:srgbClr val="FF0000"/>
                </a:solidFill>
                <a:latin typeface="+mn-ea"/>
              </a:rPr>
              <a:t>합성 기능 </a:t>
            </a:r>
            <a:r>
              <a:rPr lang="en-US" altLang="ko-KR" sz="2700" b="1" dirty="0" smtClean="0">
                <a:solidFill>
                  <a:srgbClr val="FF0000"/>
                </a:solidFill>
                <a:latin typeface="+mn-ea"/>
              </a:rPr>
              <a:t>:</a:t>
            </a:r>
            <a:r>
              <a:rPr lang="en-US" altLang="ko-KR" sz="2700" b="1" dirty="0" smtClean="0">
                <a:latin typeface="+mn-ea"/>
              </a:rPr>
              <a:t> </a:t>
            </a: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700" b="1" dirty="0" smtClean="0">
                <a:latin typeface="+mn-ea"/>
              </a:rPr>
              <a:t>⑧</a:t>
            </a:r>
            <a:r>
              <a:rPr lang="en-US" altLang="ko-KR" sz="2700" b="1" dirty="0" smtClean="0">
                <a:latin typeface="+mn-ea"/>
              </a:rPr>
              <a:t> </a:t>
            </a:r>
            <a:r>
              <a:rPr lang="ko-KR" altLang="en-US" sz="2700" b="1" dirty="0" smtClean="0">
                <a:latin typeface="+mn-ea"/>
              </a:rPr>
              <a:t>합성 산출물 선택 </a:t>
            </a:r>
            <a:r>
              <a:rPr lang="en-US" altLang="ko-KR" sz="2700" b="1" dirty="0" smtClean="0">
                <a:latin typeface="+mn-ea"/>
              </a:rPr>
              <a:t>(CAPPI, PPI,</a:t>
            </a:r>
            <a:r>
              <a:rPr lang="ko-KR" altLang="en-US" sz="2700" b="1" dirty="0" smtClean="0">
                <a:latin typeface="+mn-ea"/>
              </a:rPr>
              <a:t>한중일 등</a:t>
            </a:r>
            <a:r>
              <a:rPr lang="en-US" altLang="ko-KR" sz="2700" b="1" dirty="0" smtClean="0">
                <a:latin typeface="+mn-ea"/>
              </a:rPr>
              <a:t>) </a:t>
            </a: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700" b="1" dirty="0" smtClean="0">
                <a:latin typeface="+mn-ea"/>
              </a:rPr>
              <a:t>⑨ 자료 형태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dirty="0" smtClean="0">
                <a:latin typeface="+mn-ea"/>
              </a:rPr>
              <a:t>(</a:t>
            </a:r>
            <a:r>
              <a:rPr lang="ko-KR" altLang="en-US" sz="2700" b="1" dirty="0" smtClean="0">
                <a:latin typeface="+mn-ea"/>
              </a:rPr>
              <a:t>강수</a:t>
            </a:r>
            <a:r>
              <a:rPr lang="en-US" altLang="ko-KR" sz="2700" b="1" dirty="0" smtClean="0">
                <a:latin typeface="+mn-ea"/>
              </a:rPr>
              <a:t>,</a:t>
            </a:r>
            <a:r>
              <a:rPr lang="ko-KR" altLang="en-US" sz="2700" b="1" dirty="0" smtClean="0">
                <a:latin typeface="+mn-ea"/>
              </a:rPr>
              <a:t>강설</a:t>
            </a:r>
            <a:r>
              <a:rPr lang="en-US" altLang="ko-KR" sz="2700" b="1" dirty="0" smtClean="0">
                <a:latin typeface="+mn-ea"/>
              </a:rPr>
              <a:t>,</a:t>
            </a:r>
            <a:r>
              <a:rPr lang="ko-KR" altLang="en-US" sz="2700" b="1" dirty="0" smtClean="0">
                <a:latin typeface="+mn-ea"/>
              </a:rPr>
              <a:t>반사도</a:t>
            </a:r>
            <a:r>
              <a:rPr lang="en-US" altLang="ko-KR" sz="2700" b="1" dirty="0" smtClean="0">
                <a:latin typeface="+mn-ea"/>
              </a:rPr>
              <a:t>)</a:t>
            </a: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700" b="1" dirty="0" smtClean="0">
                <a:latin typeface="+mn-ea"/>
              </a:rPr>
              <a:t>⑩ </a:t>
            </a:r>
            <a:r>
              <a:rPr lang="ko-KR" altLang="en-US" sz="2700" b="1" dirty="0" err="1" smtClean="0">
                <a:latin typeface="+mn-ea"/>
              </a:rPr>
              <a:t>평활화</a:t>
            </a:r>
            <a:r>
              <a:rPr lang="ko-KR" altLang="en-US" sz="2700" b="1" dirty="0" smtClean="0">
                <a:latin typeface="+mn-ea"/>
              </a:rPr>
              <a:t> </a:t>
            </a:r>
            <a:r>
              <a:rPr lang="en-US" altLang="ko-KR" sz="2700" b="1" dirty="0" smtClean="0">
                <a:latin typeface="+mn-ea"/>
              </a:rPr>
              <a:t>(Smoothing)</a:t>
            </a: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700" b="1" dirty="0" smtClean="0">
                <a:latin typeface="+mn-ea"/>
              </a:rPr>
              <a:t>⑪ 중첩</a:t>
            </a:r>
          </a:p>
        </p:txBody>
      </p:sp>
      <p:sp>
        <p:nvSpPr>
          <p:cNvPr id="110" name="TextBox 29"/>
          <p:cNvSpPr txBox="1">
            <a:spLocks noChangeArrowheads="1"/>
          </p:cNvSpPr>
          <p:nvPr/>
        </p:nvSpPr>
        <p:spPr bwMode="auto">
          <a:xfrm>
            <a:off x="25104122" y="25755365"/>
            <a:ext cx="4468786" cy="1486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강수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차원 </a:t>
            </a:r>
            <a:r>
              <a:rPr kumimoji="0" lang="ko-KR" altLang="en-US" sz="2000" b="1" dirty="0" err="1" smtClean="0">
                <a:solidFill>
                  <a:srgbClr val="FF0000"/>
                </a:solidFill>
                <a:latin typeface="+mn-ea"/>
                <a:ea typeface="+mn-ea"/>
              </a:rPr>
              <a:t>연직단면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GIS</a:t>
            </a:r>
            <a:r>
              <a:rPr kumimoji="0" lang="ko-KR" altLang="en-US" sz="2000" b="1" dirty="0" smtClean="0">
                <a:latin typeface="+mn-ea"/>
                <a:ea typeface="+mn-ea"/>
              </a:rPr>
              <a:t>화면에서 마우스 지정한 위치의 에코 정보를 </a:t>
            </a:r>
            <a:r>
              <a:rPr lang="ko-KR" altLang="en-US" sz="2000" b="1" dirty="0" err="1" smtClean="0">
                <a:latin typeface="+mn-ea"/>
              </a:rPr>
              <a:t>고도별</a:t>
            </a:r>
            <a:r>
              <a:rPr lang="ko-KR" altLang="en-US" sz="2000" b="1" dirty="0" smtClean="0">
                <a:latin typeface="+mn-ea"/>
              </a:rPr>
              <a:t> 표출</a:t>
            </a:r>
            <a:endParaRPr kumimoji="0" lang="en-US" altLang="ko-KR" sz="2000" b="1" dirty="0" smtClean="0">
              <a:latin typeface="+mn-ea"/>
              <a:ea typeface="+mn-ea"/>
            </a:endParaRPr>
          </a:p>
        </p:txBody>
      </p:sp>
      <p:sp>
        <p:nvSpPr>
          <p:cNvPr id="112" name="TextBox 29"/>
          <p:cNvSpPr txBox="1">
            <a:spLocks noChangeArrowheads="1"/>
          </p:cNvSpPr>
          <p:nvPr/>
        </p:nvSpPr>
        <p:spPr bwMode="auto">
          <a:xfrm>
            <a:off x="29908377" y="25755365"/>
            <a:ext cx="4685782" cy="1948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000" b="1" dirty="0" err="1" smtClean="0">
                <a:solidFill>
                  <a:srgbClr val="FF0000"/>
                </a:solidFill>
                <a:latin typeface="+mn-ea"/>
                <a:ea typeface="+mn-ea"/>
              </a:rPr>
              <a:t>대기수상체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차원 </a:t>
            </a:r>
            <a:r>
              <a:rPr kumimoji="0" lang="ko-KR" altLang="en-US" sz="2000" b="1" dirty="0" err="1" smtClean="0">
                <a:solidFill>
                  <a:srgbClr val="FF0000"/>
                </a:solidFill>
                <a:latin typeface="+mn-ea"/>
                <a:ea typeface="+mn-ea"/>
              </a:rPr>
              <a:t>연직단면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000" b="1" dirty="0" smtClean="0">
                <a:latin typeface="+mn-ea"/>
              </a:rPr>
              <a:t>이중편파레이더의 편파변수를 이용한 강수입자의 유형을 입체적 표출 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ko-KR" altLang="en-US" sz="2000" b="1" dirty="0" smtClean="0">
                <a:latin typeface="+mn-ea"/>
              </a:rPr>
              <a:t>구름</a:t>
            </a:r>
            <a:r>
              <a:rPr lang="en-US" altLang="ko-KR" sz="2000" b="1" dirty="0" smtClean="0">
                <a:latin typeface="+mn-ea"/>
              </a:rPr>
              <a:t>,</a:t>
            </a:r>
            <a:r>
              <a:rPr lang="ko-KR" altLang="en-US" sz="2000" b="1" dirty="0" smtClean="0">
                <a:latin typeface="+mn-ea"/>
              </a:rPr>
              <a:t>이슬비</a:t>
            </a:r>
            <a:r>
              <a:rPr lang="en-US" altLang="ko-KR" sz="2000" b="1" dirty="0" smtClean="0">
                <a:latin typeface="+mn-ea"/>
              </a:rPr>
              <a:t>,</a:t>
            </a:r>
            <a:r>
              <a:rPr lang="ko-KR" altLang="en-US" sz="2000" b="1" dirty="0" err="1" smtClean="0">
                <a:latin typeface="+mn-ea"/>
              </a:rPr>
              <a:t>약한비</a:t>
            </a:r>
            <a:r>
              <a:rPr lang="ko-KR" altLang="en-US" sz="2000" b="1" dirty="0" smtClean="0">
                <a:latin typeface="+mn-ea"/>
              </a:rPr>
              <a:t> 포함 </a:t>
            </a:r>
            <a:r>
              <a:rPr lang="en-US" altLang="ko-KR" sz="2000" b="1" dirty="0" smtClean="0">
                <a:latin typeface="+mn-ea"/>
              </a:rPr>
              <a:t>16</a:t>
            </a:r>
            <a:r>
              <a:rPr lang="ko-KR" altLang="en-US" sz="2000" b="1" dirty="0" smtClean="0">
                <a:latin typeface="+mn-ea"/>
              </a:rPr>
              <a:t>종</a:t>
            </a:r>
            <a:r>
              <a:rPr lang="en-US" altLang="ko-KR" sz="2000" b="1" dirty="0" smtClean="0">
                <a:latin typeface="+mn-ea"/>
              </a:rPr>
              <a:t>)</a:t>
            </a:r>
            <a:r>
              <a:rPr lang="ko-KR" altLang="en-US" sz="2000" b="1" dirty="0" smtClean="0">
                <a:latin typeface="+mn-ea"/>
              </a:rPr>
              <a:t> 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13" name="TextBox 29"/>
          <p:cNvSpPr txBox="1">
            <a:spLocks noChangeArrowheads="1"/>
          </p:cNvSpPr>
          <p:nvPr/>
        </p:nvSpPr>
        <p:spPr bwMode="auto">
          <a:xfrm>
            <a:off x="20297159" y="33180042"/>
            <a:ext cx="8722339" cy="56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000" b="1" dirty="0" err="1" smtClean="0">
                <a:solidFill>
                  <a:srgbClr val="FF0000"/>
                </a:solidFill>
                <a:latin typeface="+mn-ea"/>
                <a:ea typeface="+mn-ea"/>
              </a:rPr>
              <a:t>연직시계열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 바람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시간</a:t>
            </a:r>
            <a:r>
              <a:rPr lang="en-US" altLang="ko-KR" sz="2000" b="1" dirty="0" smtClean="0">
                <a:latin typeface="+mn-ea"/>
              </a:rPr>
              <a:t>/</a:t>
            </a:r>
            <a:r>
              <a:rPr lang="ko-KR" altLang="en-US" sz="2000" b="1" dirty="0" smtClean="0">
                <a:latin typeface="+mn-ea"/>
              </a:rPr>
              <a:t>공간별 해상도로 바람의 방향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세기 표출</a:t>
            </a:r>
            <a:endParaRPr kumimoji="0" lang="en-US" altLang="ko-KR" sz="2000" b="1" baseline="-25000" dirty="0" smtClean="0">
              <a:latin typeface="+mn-ea"/>
            </a:endParaRPr>
          </a:p>
        </p:txBody>
      </p:sp>
      <p:sp>
        <p:nvSpPr>
          <p:cNvPr id="114" name="TextBox 29"/>
          <p:cNvSpPr txBox="1">
            <a:spLocks noChangeArrowheads="1"/>
          </p:cNvSpPr>
          <p:nvPr/>
        </p:nvSpPr>
        <p:spPr bwMode="auto">
          <a:xfrm>
            <a:off x="29587671" y="33180042"/>
            <a:ext cx="5912548" cy="56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en-US" altLang="ko-KR" sz="2000" b="1" dirty="0" smtClean="0">
                <a:solidFill>
                  <a:srgbClr val="FF0000"/>
                </a:solidFill>
                <a:latin typeface="+mn-ea"/>
              </a:rPr>
              <a:t>AWS, </a:t>
            </a:r>
            <a:r>
              <a:rPr lang="ko-KR" altLang="en-US" sz="2000" b="1" dirty="0" smtClean="0">
                <a:solidFill>
                  <a:srgbClr val="FF0000"/>
                </a:solidFill>
                <a:latin typeface="+mn-ea"/>
              </a:rPr>
              <a:t>방위</a:t>
            </a:r>
            <a:r>
              <a:rPr lang="en-US" altLang="ko-KR" sz="2000" b="1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rgbClr val="FF0000"/>
                </a:solidFill>
                <a:latin typeface="+mn-ea"/>
              </a:rPr>
              <a:t>거리 조회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5" name="TextBox 29"/>
          <p:cNvSpPr txBox="1">
            <a:spLocks noChangeArrowheads="1"/>
          </p:cNvSpPr>
          <p:nvPr/>
        </p:nvSpPr>
        <p:spPr bwMode="auto">
          <a:xfrm>
            <a:off x="20371032" y="39066166"/>
            <a:ext cx="4760035" cy="56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GIS 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화면 작도 및 거리측정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6" name="TextBox 29"/>
          <p:cNvSpPr txBox="1">
            <a:spLocks noChangeArrowheads="1"/>
          </p:cNvSpPr>
          <p:nvPr/>
        </p:nvSpPr>
        <p:spPr bwMode="auto">
          <a:xfrm>
            <a:off x="32475883" y="39066166"/>
            <a:ext cx="4968552" cy="56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GIS 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관련 메뉴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ko-KR" altLang="en-US" sz="2000" b="1" dirty="0" err="1" smtClean="0">
                <a:latin typeface="+mn-ea"/>
                <a:ea typeface="+mn-ea"/>
              </a:rPr>
              <a:t>예보구역</a:t>
            </a:r>
            <a:r>
              <a:rPr kumimoji="0" lang="en-US" altLang="ko-KR" sz="2000" b="1" dirty="0" smtClean="0">
                <a:latin typeface="+mn-ea"/>
                <a:ea typeface="+mn-ea"/>
              </a:rPr>
              <a:t>, GIS, </a:t>
            </a:r>
            <a:r>
              <a:rPr kumimoji="0" lang="ko-KR" altLang="en-US" sz="2000" b="1" dirty="0" smtClean="0">
                <a:latin typeface="+mn-ea"/>
                <a:ea typeface="+mn-ea"/>
              </a:rPr>
              <a:t>도구</a:t>
            </a: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13" name="TextBox 29"/>
          <p:cNvSpPr txBox="1">
            <a:spLocks noChangeArrowheads="1"/>
          </p:cNvSpPr>
          <p:nvPr/>
        </p:nvSpPr>
        <p:spPr bwMode="auto">
          <a:xfrm>
            <a:off x="34713631" y="33916120"/>
            <a:ext cx="3738916" cy="287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663575" indent="-342900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 smtClean="0">
                <a:latin typeface="+mn-ea"/>
              </a:rPr>
              <a:t>GIS</a:t>
            </a:r>
            <a:r>
              <a:rPr lang="ko-KR" altLang="en-US" sz="2000" b="1" dirty="0" smtClean="0">
                <a:latin typeface="+mn-ea"/>
              </a:rPr>
              <a:t>화면에 지점을 중심으로 에코를 표출하고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지점 기준으로 방위 및 거리 고도를 마우스 조회</a:t>
            </a:r>
            <a:endParaRPr lang="en-US" altLang="ko-KR" sz="2000" b="1" dirty="0" smtClean="0">
              <a:latin typeface="+mn-ea"/>
            </a:endParaRPr>
          </a:p>
          <a:p>
            <a:pPr marL="663575" indent="-342900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ko-KR" altLang="en-US" sz="2000" b="1" dirty="0" err="1" smtClean="0">
                <a:latin typeface="+mn-ea"/>
              </a:rPr>
              <a:t>지점기준</a:t>
            </a:r>
            <a:r>
              <a:rPr lang="ko-KR" altLang="en-US" sz="2000" b="1" dirty="0" smtClean="0">
                <a:latin typeface="+mn-ea"/>
              </a:rPr>
              <a:t> </a:t>
            </a:r>
            <a:r>
              <a:rPr lang="ko-KR" altLang="en-US" sz="2000" b="1" dirty="0" err="1" smtClean="0">
                <a:latin typeface="+mn-ea"/>
              </a:rPr>
              <a:t>바람장을</a:t>
            </a:r>
            <a:r>
              <a:rPr lang="ko-KR" altLang="en-US" sz="2000" b="1" dirty="0" smtClean="0">
                <a:latin typeface="+mn-ea"/>
              </a:rPr>
              <a:t> </a:t>
            </a:r>
            <a:r>
              <a:rPr lang="ko-KR" altLang="en-US" sz="2000" b="1" dirty="0" err="1" smtClean="0">
                <a:latin typeface="+mn-ea"/>
              </a:rPr>
              <a:t>고도별</a:t>
            </a:r>
            <a:r>
              <a:rPr lang="ko-KR" altLang="en-US" sz="2000" b="1" dirty="0" smtClean="0">
                <a:latin typeface="+mn-ea"/>
              </a:rPr>
              <a:t> 표출</a:t>
            </a: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069072" y="33958589"/>
            <a:ext cx="4441673" cy="3669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1" name="모서리가 둥근 직사각형 150"/>
          <p:cNvSpPr/>
          <p:nvPr/>
        </p:nvSpPr>
        <p:spPr>
          <a:xfrm>
            <a:off x="20190857" y="5333135"/>
            <a:ext cx="18720000" cy="10613976"/>
          </a:xfrm>
          <a:prstGeom prst="roundRect">
            <a:avLst>
              <a:gd name="adj" fmla="val 42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0234524" y="16416740"/>
            <a:ext cx="18720000" cy="8391090"/>
          </a:xfrm>
          <a:prstGeom prst="roundRect">
            <a:avLst>
              <a:gd name="adj" fmla="val 42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20270349" y="25322245"/>
            <a:ext cx="18720000" cy="7009697"/>
          </a:xfrm>
          <a:prstGeom prst="roundRect">
            <a:avLst>
              <a:gd name="adj" fmla="val 42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20270349" y="32899399"/>
            <a:ext cx="18720000" cy="5250715"/>
          </a:xfrm>
          <a:prstGeom prst="roundRect">
            <a:avLst>
              <a:gd name="adj" fmla="val 42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20270349" y="38711074"/>
            <a:ext cx="18720000" cy="4756966"/>
          </a:xfrm>
          <a:prstGeom prst="roundRect">
            <a:avLst>
              <a:gd name="adj" fmla="val 42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AutoShape 15"/>
          <p:cNvSpPr>
            <a:spLocks noChangeArrowheads="1"/>
          </p:cNvSpPr>
          <p:nvPr/>
        </p:nvSpPr>
        <p:spPr bwMode="gray">
          <a:xfrm>
            <a:off x="20162516" y="5040910"/>
            <a:ext cx="6696743" cy="6480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기본 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자료 </a:t>
            </a:r>
            <a:r>
              <a:rPr lang="en-US" altLang="ko-KR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Layer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표출</a:t>
            </a:r>
            <a:endParaRPr lang="en-US" altLang="ko-KR" sz="2100" kern="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6" name="AutoShape 15"/>
          <p:cNvSpPr>
            <a:spLocks noChangeArrowheads="1"/>
          </p:cNvSpPr>
          <p:nvPr/>
        </p:nvSpPr>
        <p:spPr bwMode="gray">
          <a:xfrm>
            <a:off x="20162516" y="24987126"/>
            <a:ext cx="6696743" cy="6480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en-US" altLang="ko-KR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차원 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 연직 </a:t>
            </a: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자료 표출</a:t>
            </a:r>
            <a:endParaRPr lang="en-US" altLang="ko-KR" sz="2100" kern="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8" name="AutoShape 15"/>
          <p:cNvSpPr>
            <a:spLocks noChangeArrowheads="1"/>
          </p:cNvSpPr>
          <p:nvPr/>
        </p:nvSpPr>
        <p:spPr bwMode="gray">
          <a:xfrm>
            <a:off x="20162516" y="16092042"/>
            <a:ext cx="6696743" cy="6480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en-US" altLang="ko-KR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Layer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중첩 표출</a:t>
            </a:r>
            <a:endParaRPr lang="en-US" altLang="ko-KR" sz="2100" kern="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4" name="AutoShape 15"/>
          <p:cNvSpPr>
            <a:spLocks noChangeArrowheads="1"/>
          </p:cNvSpPr>
          <p:nvPr/>
        </p:nvSpPr>
        <p:spPr bwMode="gray">
          <a:xfrm>
            <a:off x="576339" y="26659193"/>
            <a:ext cx="6696743" cy="6480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시스템 </a:t>
            </a:r>
            <a:r>
              <a:rPr lang="en-US" altLang="ko-KR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주화면 </a:t>
            </a: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및 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합성메뉴</a:t>
            </a:r>
            <a:endParaRPr lang="en-US" altLang="ko-KR" sz="2100" kern="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7" name="AutoShape 15"/>
          <p:cNvSpPr>
            <a:spLocks noChangeArrowheads="1"/>
          </p:cNvSpPr>
          <p:nvPr/>
        </p:nvSpPr>
        <p:spPr bwMode="gray">
          <a:xfrm>
            <a:off x="20162516" y="32528916"/>
            <a:ext cx="6696743" cy="6480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지점 상세분석</a:t>
            </a:r>
            <a:endParaRPr lang="en-US" altLang="ko-KR" sz="2100" kern="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6" name="AutoShape 15"/>
          <p:cNvSpPr>
            <a:spLocks noChangeArrowheads="1"/>
          </p:cNvSpPr>
          <p:nvPr/>
        </p:nvSpPr>
        <p:spPr bwMode="gray">
          <a:xfrm>
            <a:off x="20162516" y="38380614"/>
            <a:ext cx="6696743" cy="6480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기타 </a:t>
            </a:r>
            <a:r>
              <a:rPr lang="en-US" altLang="ko-KR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GIS 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특화 기능</a:t>
            </a:r>
            <a:endParaRPr lang="en-US" altLang="ko-KR" sz="2100" kern="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3" name="오른쪽 화살표 42"/>
          <p:cNvSpPr/>
          <p:nvPr/>
        </p:nvSpPr>
        <p:spPr>
          <a:xfrm>
            <a:off x="10831969" y="13436350"/>
            <a:ext cx="905610" cy="638208"/>
          </a:xfrm>
          <a:prstGeom prst="rightArrow">
            <a:avLst>
              <a:gd name="adj1" fmla="val 50000"/>
              <a:gd name="adj2" fmla="val 5163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29"/>
          <p:cNvSpPr txBox="1">
            <a:spLocks noChangeArrowheads="1"/>
          </p:cNvSpPr>
          <p:nvPr/>
        </p:nvSpPr>
        <p:spPr bwMode="auto">
          <a:xfrm>
            <a:off x="11958015" y="13471017"/>
            <a:ext cx="6908356" cy="594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53" tIns="50326" rIns="100653" bIns="50326">
            <a:spAutoFit/>
          </a:bodyPr>
          <a:lstStyle/>
          <a:p>
            <a:pPr algn="just" defTabSz="5258172"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3200" b="1" spc="-140" dirty="0" smtClean="0">
                <a:cs typeface="Arial Unicode MS" pitchFamily="50" charset="-127"/>
              </a:rPr>
              <a:t>레이더관련 종합 상세분석 기반 구축</a:t>
            </a:r>
            <a:endParaRPr lang="en-US" altLang="ko-KR" sz="3200" b="1" spc="-140" dirty="0" smtClean="0">
              <a:latin typeface="+mn-ea"/>
              <a:cs typeface="Arial Unicode MS" pitchFamily="50" charset="-127"/>
            </a:endParaRP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300333" y="4887245"/>
            <a:ext cx="19378800" cy="2313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모서리가 둥근 직사각형 157"/>
          <p:cNvSpPr/>
          <p:nvPr/>
        </p:nvSpPr>
        <p:spPr>
          <a:xfrm>
            <a:off x="278147" y="4059090"/>
            <a:ext cx="19380310" cy="68413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704" tIns="51352" rIns="102704" bIns="51352" rtlCol="0" anchor="ctr"/>
          <a:lstStyle/>
          <a:p>
            <a:pPr algn="ctr"/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정  의</a:t>
            </a:r>
            <a:endParaRPr lang="ko-KR" altLang="en-US" sz="32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 Unicode MS" pitchFamily="50" charset="-127"/>
            </a:endParaRPr>
          </a:p>
        </p:txBody>
      </p:sp>
      <p:sp>
        <p:nvSpPr>
          <p:cNvPr id="159" name="TextBox 29"/>
          <p:cNvSpPr txBox="1">
            <a:spLocks noChangeArrowheads="1"/>
          </p:cNvSpPr>
          <p:nvPr/>
        </p:nvSpPr>
        <p:spPr bwMode="auto">
          <a:xfrm>
            <a:off x="504328" y="5040910"/>
            <a:ext cx="18855939" cy="1971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53" tIns="50326" rIns="100653" bIns="50326">
            <a:spAutoFit/>
          </a:bodyPr>
          <a:lstStyle/>
          <a:p>
            <a:pPr marL="363453" indent="-363453" algn="just" defTabSz="5258172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700" b="1" spc="-140" dirty="0" smtClean="0">
                <a:cs typeface="Arial Unicode MS" pitchFamily="50" charset="-127"/>
              </a:rPr>
              <a:t>기상청에서 운영하는 관악산 포함 </a:t>
            </a:r>
            <a:r>
              <a:rPr lang="en-US" altLang="ko-KR" sz="2700" b="1" spc="-140" dirty="0" smtClean="0">
                <a:cs typeface="Arial Unicode MS" pitchFamily="50" charset="-127"/>
              </a:rPr>
              <a:t>11</a:t>
            </a:r>
            <a:r>
              <a:rPr lang="ko-KR" altLang="en-US" sz="2700" b="1" spc="-140" dirty="0" smtClean="0">
                <a:cs typeface="Arial Unicode MS" pitchFamily="50" charset="-127"/>
              </a:rPr>
              <a:t>개소 기상레이더로부터 생성되는 레이더 자료와 천리안위성에서 제공되는 영상 및 낙뢰</a:t>
            </a:r>
            <a:r>
              <a:rPr lang="en-US" altLang="ko-KR" sz="2700" b="1" spc="-140" dirty="0" smtClean="0">
                <a:cs typeface="Arial Unicode MS" pitchFamily="50" charset="-127"/>
              </a:rPr>
              <a:t>, AWS(</a:t>
            </a:r>
            <a:r>
              <a:rPr lang="ko-KR" altLang="en-US" sz="2700" b="1" spc="-140" dirty="0" smtClean="0">
                <a:cs typeface="Arial Unicode MS" pitchFamily="50" charset="-127"/>
              </a:rPr>
              <a:t>자동기상관측장비</a:t>
            </a:r>
            <a:r>
              <a:rPr lang="en-US" altLang="ko-KR" sz="2700" b="1" spc="-140" dirty="0" smtClean="0">
                <a:cs typeface="Arial Unicode MS" pitchFamily="50" charset="-127"/>
              </a:rPr>
              <a:t>)</a:t>
            </a:r>
            <a:r>
              <a:rPr lang="ko-KR" altLang="en-US" sz="2700" b="1" spc="-140" dirty="0" smtClean="0">
                <a:cs typeface="Arial Unicode MS" pitchFamily="50" charset="-127"/>
              </a:rPr>
              <a:t>등의 기상자료를 </a:t>
            </a:r>
            <a:r>
              <a:rPr lang="en-US" altLang="ko-KR" sz="2700" b="1" spc="-140" dirty="0" smtClean="0">
                <a:cs typeface="Arial Unicode MS" pitchFamily="50" charset="-127"/>
              </a:rPr>
              <a:t>GIS(</a:t>
            </a:r>
            <a:r>
              <a:rPr lang="ko-KR" altLang="en-US" sz="2700" b="1" spc="-140" dirty="0" smtClean="0">
                <a:cs typeface="Arial Unicode MS" pitchFamily="50" charset="-127"/>
              </a:rPr>
              <a:t>지리정보시스템</a:t>
            </a:r>
            <a:r>
              <a:rPr lang="en-US" altLang="ko-KR" sz="2700" b="1" spc="-140" dirty="0" smtClean="0">
                <a:cs typeface="Arial Unicode MS" pitchFamily="50" charset="-127"/>
              </a:rPr>
              <a:t>)</a:t>
            </a:r>
            <a:r>
              <a:rPr lang="ko-KR" altLang="en-US" sz="2700" b="1" spc="-140" dirty="0" smtClean="0">
                <a:cs typeface="Arial Unicode MS" pitchFamily="50" charset="-127"/>
              </a:rPr>
              <a:t>와 연동하여 정확</a:t>
            </a:r>
            <a:r>
              <a:rPr lang="en-US" altLang="ko-KR" sz="2700" b="1" spc="-140" dirty="0" smtClean="0">
                <a:cs typeface="Arial Unicode MS" pitchFamily="50" charset="-127"/>
              </a:rPr>
              <a:t>,</a:t>
            </a:r>
            <a:r>
              <a:rPr lang="ko-KR" altLang="en-US" sz="2700" b="1" spc="-140" dirty="0" smtClean="0">
                <a:cs typeface="Arial Unicode MS" pitchFamily="50" charset="-127"/>
              </a:rPr>
              <a:t> 정교하게 입체적으로 표출하고</a:t>
            </a:r>
            <a:r>
              <a:rPr lang="en-US" altLang="ko-KR" sz="2700" b="1" spc="-140" dirty="0" smtClean="0">
                <a:cs typeface="Arial Unicode MS" pitchFamily="50" charset="-127"/>
              </a:rPr>
              <a:t> </a:t>
            </a:r>
            <a:r>
              <a:rPr lang="ko-KR" altLang="en-US" sz="2700" b="1" spc="-140" dirty="0" smtClean="0">
                <a:cs typeface="Arial Unicode MS" pitchFamily="50" charset="-127"/>
              </a:rPr>
              <a:t>자료의  합성 및 </a:t>
            </a:r>
            <a:r>
              <a:rPr lang="ko-KR" altLang="en-US" sz="2700" b="1" spc="-140" dirty="0" err="1" smtClean="0">
                <a:cs typeface="Arial Unicode MS" pitchFamily="50" charset="-127"/>
              </a:rPr>
              <a:t>중첩등</a:t>
            </a:r>
            <a:r>
              <a:rPr lang="ko-KR" altLang="en-US" sz="2700" b="1" spc="-140" dirty="0" smtClean="0">
                <a:cs typeface="Arial Unicode MS" pitchFamily="50" charset="-127"/>
              </a:rPr>
              <a:t> 다양한 기능을 </a:t>
            </a:r>
            <a:r>
              <a:rPr lang="ko-KR" altLang="en-US" sz="2700" b="1" spc="-140" dirty="0" err="1" smtClean="0">
                <a:cs typeface="Arial Unicode MS" pitchFamily="50" charset="-127"/>
              </a:rPr>
              <a:t>예보관</a:t>
            </a:r>
            <a:r>
              <a:rPr lang="ko-KR" altLang="en-US" sz="2700" b="1" spc="-140" dirty="0" smtClean="0">
                <a:cs typeface="Arial Unicode MS" pitchFamily="50" charset="-127"/>
              </a:rPr>
              <a:t> 에게 </a:t>
            </a:r>
            <a:r>
              <a:rPr lang="ko-KR" altLang="en-US" sz="2700" b="1" spc="-140" dirty="0" smtClean="0">
                <a:cs typeface="Arial Unicode MS" pitchFamily="50" charset="-127"/>
              </a:rPr>
              <a:t>제공하는 </a:t>
            </a:r>
            <a:r>
              <a:rPr lang="ko-KR" altLang="en-US" sz="2700" b="1" spc="-140" dirty="0" smtClean="0">
                <a:cs typeface="Arial Unicode MS" pitchFamily="50" charset="-127"/>
              </a:rPr>
              <a:t>웹 시스템</a:t>
            </a:r>
            <a:endParaRPr lang="en-US" altLang="ko-KR" sz="2700" b="1" spc="-140" dirty="0" smtClean="0">
              <a:latin typeface="+mn-ea"/>
              <a:cs typeface="Arial Unicode MS" pitchFamily="50" charset="-127"/>
            </a:endParaRPr>
          </a:p>
        </p:txBody>
      </p:sp>
      <p:sp>
        <p:nvSpPr>
          <p:cNvPr id="200" name="TextBox 29"/>
          <p:cNvSpPr txBox="1">
            <a:spLocks noChangeArrowheads="1"/>
          </p:cNvSpPr>
          <p:nvPr/>
        </p:nvSpPr>
        <p:spPr bwMode="auto">
          <a:xfrm>
            <a:off x="26499219" y="39066166"/>
            <a:ext cx="4968552" cy="56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GIS 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관련 메뉴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ko-KR" altLang="en-US" sz="2000" b="1" dirty="0" smtClean="0">
                <a:latin typeface="+mn-ea"/>
                <a:ea typeface="+mn-ea"/>
              </a:rPr>
              <a:t>비행정보구역</a:t>
            </a: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67" name="TextBox 29"/>
          <p:cNvSpPr txBox="1">
            <a:spLocks noChangeArrowheads="1"/>
          </p:cNvSpPr>
          <p:nvPr/>
        </p:nvSpPr>
        <p:spPr bwMode="auto">
          <a:xfrm>
            <a:off x="11377604" y="38326160"/>
            <a:ext cx="7632848" cy="3217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700" b="1" dirty="0" smtClean="0">
                <a:solidFill>
                  <a:srgbClr val="FF0000"/>
                </a:solidFill>
                <a:latin typeface="+mn-ea"/>
                <a:ea typeface="+mn-ea"/>
              </a:rPr>
              <a:t>강수예측 기능 </a:t>
            </a:r>
            <a:r>
              <a:rPr kumimoji="0" lang="en-US" altLang="ko-KR" sz="27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700" b="1" dirty="0" smtClean="0">
                <a:latin typeface="+mn-ea"/>
                <a:ea typeface="+mn-ea"/>
              </a:rPr>
              <a:t> </a:t>
            </a:r>
            <a:endParaRPr lang="en-US" altLang="ko-KR" sz="2700" b="1" dirty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dirty="0" smtClean="0">
                <a:latin typeface="+mn-ea"/>
              </a:rPr>
              <a:t>① </a:t>
            </a:r>
            <a:r>
              <a:rPr lang="ko-KR" altLang="en-US" sz="2700" b="1" dirty="0" smtClean="0">
                <a:latin typeface="+mn-ea"/>
              </a:rPr>
              <a:t>강수</a:t>
            </a:r>
            <a:r>
              <a:rPr lang="en-US" altLang="ko-KR" sz="2700" b="1" dirty="0" smtClean="0">
                <a:latin typeface="+mn-ea"/>
              </a:rPr>
              <a:t>, </a:t>
            </a:r>
            <a:r>
              <a:rPr lang="ko-KR" altLang="en-US" sz="2700" b="1" dirty="0" smtClean="0">
                <a:latin typeface="+mn-ea"/>
              </a:rPr>
              <a:t>낙뢰예측 선택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dirty="0" smtClean="0">
                <a:latin typeface="+mn-ea"/>
              </a:rPr>
              <a:t>②</a:t>
            </a:r>
            <a:r>
              <a:rPr lang="ko-KR" altLang="en-US" sz="2700" b="1" dirty="0" smtClean="0">
                <a:latin typeface="+mn-ea"/>
              </a:rPr>
              <a:t> 자료 형태 </a:t>
            </a:r>
            <a:r>
              <a:rPr lang="en-US" altLang="ko-KR" sz="2700" b="1" dirty="0" smtClean="0">
                <a:latin typeface="+mn-ea"/>
              </a:rPr>
              <a:t>(10</a:t>
            </a:r>
            <a:r>
              <a:rPr lang="ko-KR" altLang="en-US" sz="2700" b="1" dirty="0" smtClean="0">
                <a:latin typeface="+mn-ea"/>
              </a:rPr>
              <a:t>분</a:t>
            </a:r>
            <a:r>
              <a:rPr lang="en-US" altLang="ko-KR" sz="2700" b="1" dirty="0" smtClean="0">
                <a:latin typeface="+mn-ea"/>
              </a:rPr>
              <a:t>, 60</a:t>
            </a:r>
            <a:r>
              <a:rPr lang="ko-KR" altLang="en-US" sz="2700" b="1" dirty="0" smtClean="0">
                <a:latin typeface="+mn-ea"/>
              </a:rPr>
              <a:t>분 누적</a:t>
            </a:r>
            <a:r>
              <a:rPr lang="en-US" altLang="ko-KR" sz="2700" b="1" dirty="0" smtClean="0">
                <a:latin typeface="+mn-ea"/>
              </a:rPr>
              <a:t>)</a:t>
            </a: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dirty="0" smtClean="0">
                <a:latin typeface="+mn-ea"/>
              </a:rPr>
              <a:t>③</a:t>
            </a:r>
            <a:r>
              <a:rPr lang="ko-KR" altLang="en-US" sz="2700" b="1" dirty="0" smtClean="0">
                <a:latin typeface="+mn-ea"/>
              </a:rPr>
              <a:t> 등치선</a:t>
            </a:r>
            <a:r>
              <a:rPr lang="en-US" altLang="ko-KR" sz="2700" b="1" dirty="0" smtClean="0">
                <a:latin typeface="+mn-ea"/>
              </a:rPr>
              <a:t>, </a:t>
            </a:r>
            <a:r>
              <a:rPr lang="ko-KR" altLang="en-US" sz="2700" b="1" dirty="0" smtClean="0">
                <a:latin typeface="+mn-ea"/>
              </a:rPr>
              <a:t>예측 </a:t>
            </a:r>
            <a:r>
              <a:rPr lang="ko-KR" altLang="en-US" sz="2700" b="1" dirty="0" err="1" smtClean="0">
                <a:latin typeface="+mn-ea"/>
              </a:rPr>
              <a:t>가이던스</a:t>
            </a:r>
            <a:r>
              <a:rPr lang="ko-KR" altLang="en-US" sz="2700" b="1" dirty="0" smtClean="0">
                <a:latin typeface="+mn-ea"/>
              </a:rPr>
              <a:t> </a:t>
            </a:r>
            <a:r>
              <a:rPr lang="ko-KR" altLang="en-US" sz="2700" b="1" dirty="0" smtClean="0">
                <a:latin typeface="+mn-ea"/>
              </a:rPr>
              <a:t>표시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dirty="0" smtClean="0">
                <a:latin typeface="+mn-ea"/>
              </a:rPr>
              <a:t>④</a:t>
            </a:r>
            <a:r>
              <a:rPr lang="ko-KR" altLang="en-US" sz="2700" b="1" dirty="0" smtClean="0">
                <a:latin typeface="+mn-ea"/>
              </a:rPr>
              <a:t> 위험기상정보 표시</a:t>
            </a:r>
            <a:endParaRPr lang="en-US" altLang="ko-KR" sz="2700" b="1" dirty="0" smtClean="0">
              <a:latin typeface="+mn-ea"/>
            </a:endParaRPr>
          </a:p>
        </p:txBody>
      </p:sp>
      <p:sp>
        <p:nvSpPr>
          <p:cNvPr id="173" name="TextBox 29"/>
          <p:cNvSpPr txBox="1">
            <a:spLocks noChangeArrowheads="1"/>
          </p:cNvSpPr>
          <p:nvPr/>
        </p:nvSpPr>
        <p:spPr bwMode="auto">
          <a:xfrm>
            <a:off x="864371" y="45739748"/>
            <a:ext cx="7632848" cy="3841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algn="r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ko-KR" altLang="en-US" sz="2700" b="1" dirty="0" smtClean="0">
                <a:solidFill>
                  <a:srgbClr val="FF0000"/>
                </a:solidFill>
                <a:latin typeface="+mn-ea"/>
              </a:rPr>
              <a:t>지점 </a:t>
            </a:r>
            <a:r>
              <a:rPr lang="en-US" altLang="ko-KR" sz="27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2700" b="1" dirty="0" smtClean="0">
                <a:solidFill>
                  <a:srgbClr val="FF0000"/>
                </a:solidFill>
                <a:latin typeface="+mn-ea"/>
              </a:rPr>
              <a:t>레이더 사이트</a:t>
            </a:r>
            <a:r>
              <a:rPr lang="en-US" altLang="ko-KR" sz="2700" b="1" dirty="0" smtClean="0">
                <a:solidFill>
                  <a:srgbClr val="FF0000"/>
                </a:solidFill>
                <a:latin typeface="+mn-ea"/>
              </a:rPr>
              <a:t>) </a:t>
            </a:r>
            <a:r>
              <a:rPr lang="ko-KR" altLang="en-US" sz="2700" b="1" dirty="0" smtClean="0">
                <a:solidFill>
                  <a:srgbClr val="FF0000"/>
                </a:solidFill>
                <a:latin typeface="+mn-ea"/>
              </a:rPr>
              <a:t>기능 </a:t>
            </a:r>
            <a:r>
              <a:rPr kumimoji="0" lang="en-US" altLang="ko-KR" sz="27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700" b="1" dirty="0" smtClean="0">
                <a:latin typeface="+mn-ea"/>
                <a:ea typeface="+mn-ea"/>
              </a:rPr>
              <a:t> </a:t>
            </a:r>
            <a:endParaRPr lang="en-US" altLang="ko-KR" sz="2700" b="1" dirty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dirty="0" smtClean="0">
                <a:latin typeface="+mn-ea"/>
              </a:rPr>
              <a:t>① </a:t>
            </a:r>
            <a:r>
              <a:rPr lang="ko-KR" altLang="en-US" sz="2700" b="1" dirty="0" smtClean="0">
                <a:latin typeface="+mn-ea"/>
              </a:rPr>
              <a:t>지점 선택 </a:t>
            </a:r>
            <a:r>
              <a:rPr lang="en-US" altLang="ko-KR" sz="2700" b="1" dirty="0" smtClean="0">
                <a:latin typeface="+mn-ea"/>
              </a:rPr>
              <a:t>(</a:t>
            </a:r>
            <a:r>
              <a:rPr lang="ko-KR" altLang="en-US" sz="2700" b="1" dirty="0" smtClean="0">
                <a:latin typeface="+mn-ea"/>
              </a:rPr>
              <a:t>이동</a:t>
            </a:r>
            <a:r>
              <a:rPr lang="en-US" altLang="ko-KR" sz="2700" b="1" dirty="0" smtClean="0">
                <a:latin typeface="+mn-ea"/>
              </a:rPr>
              <a:t>)</a:t>
            </a: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dirty="0" smtClean="0">
                <a:latin typeface="+mn-ea"/>
              </a:rPr>
              <a:t>②</a:t>
            </a:r>
            <a:r>
              <a:rPr lang="ko-KR" altLang="en-US" sz="2700" b="1" dirty="0" smtClean="0">
                <a:latin typeface="+mn-ea"/>
              </a:rPr>
              <a:t> 레이더 산출물 선택 </a:t>
            </a:r>
            <a:r>
              <a:rPr lang="en-US" altLang="ko-KR" sz="2700" b="1" dirty="0" smtClean="0">
                <a:latin typeface="+mn-ea"/>
              </a:rPr>
              <a:t>(PPI, </a:t>
            </a:r>
            <a:r>
              <a:rPr lang="ko-KR" altLang="en-US" sz="2700" b="1" dirty="0" err="1" smtClean="0">
                <a:latin typeface="+mn-ea"/>
              </a:rPr>
              <a:t>대기수상체</a:t>
            </a:r>
            <a:r>
              <a:rPr lang="ko-KR" altLang="en-US" sz="2700" b="1" dirty="0" smtClean="0">
                <a:latin typeface="+mn-ea"/>
              </a:rPr>
              <a:t> 등</a:t>
            </a:r>
            <a:r>
              <a:rPr lang="en-US" altLang="ko-KR" sz="2700" b="1" dirty="0" smtClean="0">
                <a:latin typeface="+mn-ea"/>
              </a:rPr>
              <a:t>)</a:t>
            </a: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dirty="0" smtClean="0">
                <a:latin typeface="+mn-ea"/>
              </a:rPr>
              <a:t>③</a:t>
            </a:r>
            <a:r>
              <a:rPr lang="ko-KR" altLang="en-US" sz="2700" b="1" dirty="0" smtClean="0">
                <a:latin typeface="+mn-ea"/>
              </a:rPr>
              <a:t> 자료 형태</a:t>
            </a:r>
            <a:r>
              <a:rPr lang="en-US" altLang="ko-KR" sz="2700" b="1" dirty="0" smtClean="0">
                <a:latin typeface="+mn-ea"/>
              </a:rPr>
              <a:t>, </a:t>
            </a:r>
            <a:r>
              <a:rPr lang="ko-KR" altLang="en-US" sz="2700" b="1" dirty="0" smtClean="0">
                <a:latin typeface="+mn-ea"/>
              </a:rPr>
              <a:t>품질관리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dirty="0" smtClean="0">
                <a:latin typeface="+mn-ea"/>
              </a:rPr>
              <a:t>④</a:t>
            </a:r>
            <a:r>
              <a:rPr lang="ko-KR" altLang="en-US" sz="2700" b="1" dirty="0" smtClean="0">
                <a:latin typeface="+mn-ea"/>
              </a:rPr>
              <a:t> </a:t>
            </a:r>
            <a:r>
              <a:rPr lang="ko-KR" altLang="en-US" sz="2700" b="1" dirty="0" err="1" smtClean="0">
                <a:latin typeface="+mn-ea"/>
              </a:rPr>
              <a:t>평활화</a:t>
            </a:r>
            <a:r>
              <a:rPr lang="ko-KR" altLang="en-US" sz="2700" b="1" dirty="0" smtClean="0">
                <a:latin typeface="+mn-ea"/>
              </a:rPr>
              <a:t> 선택</a:t>
            </a:r>
            <a:endParaRPr lang="en-US" altLang="ko-KR" sz="27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dirty="0" smtClean="0">
                <a:latin typeface="+mn-ea"/>
              </a:rPr>
              <a:t>⑤</a:t>
            </a:r>
            <a:r>
              <a:rPr lang="ko-KR" altLang="en-US" sz="2700" b="1" dirty="0" smtClean="0">
                <a:latin typeface="+mn-ea"/>
              </a:rPr>
              <a:t> </a:t>
            </a:r>
            <a:r>
              <a:rPr lang="ko-KR" altLang="en-US" sz="2700" b="1" dirty="0" err="1" smtClean="0">
                <a:latin typeface="+mn-ea"/>
              </a:rPr>
              <a:t>합성영상</a:t>
            </a:r>
            <a:endParaRPr lang="en-US" altLang="ko-KR" sz="2700" b="1" dirty="0" smtClean="0">
              <a:latin typeface="+mn-ea"/>
            </a:endParaRPr>
          </a:p>
        </p:txBody>
      </p:sp>
      <p:sp>
        <p:nvSpPr>
          <p:cNvPr id="220" name="AutoShape 15"/>
          <p:cNvSpPr>
            <a:spLocks noChangeArrowheads="1"/>
          </p:cNvSpPr>
          <p:nvPr/>
        </p:nvSpPr>
        <p:spPr bwMode="gray">
          <a:xfrm>
            <a:off x="576339" y="37483552"/>
            <a:ext cx="6696743" cy="6480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지점 및 강수예측 메뉴</a:t>
            </a:r>
            <a:endParaRPr lang="en-US" altLang="ko-KR" sz="2100" kern="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1" name="오른쪽 중괄호 220"/>
          <p:cNvSpPr/>
          <p:nvPr/>
        </p:nvSpPr>
        <p:spPr>
          <a:xfrm>
            <a:off x="9865371" y="12788278"/>
            <a:ext cx="648072" cy="1872208"/>
          </a:xfrm>
          <a:prstGeom prst="rightBrace">
            <a:avLst>
              <a:gd name="adj1" fmla="val 318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/>
          <p:cNvSpPr txBox="1"/>
          <p:nvPr/>
        </p:nvSpPr>
        <p:spPr>
          <a:xfrm>
            <a:off x="10151749" y="17138254"/>
            <a:ext cx="3852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* </a:t>
            </a:r>
            <a:r>
              <a:rPr lang="ko-KR" altLang="en-US" sz="2000" b="1" dirty="0" smtClean="0"/>
              <a:t>지점</a:t>
            </a:r>
            <a:r>
              <a:rPr lang="en-US" altLang="ko-KR" sz="2000" b="1" dirty="0" smtClean="0"/>
              <a:t>(Site)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레이더 설치 된 곳</a:t>
            </a:r>
            <a:endParaRPr lang="ko-KR" altLang="en-US" sz="20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27651347" y="6049022"/>
            <a:ext cx="17363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000" b="1" dirty="0" smtClean="0">
                <a:solidFill>
                  <a:srgbClr val="FF0000"/>
                </a:solidFill>
              </a:rPr>
              <a:t> 강수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  레이더 에코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  합성 표출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36724355" y="6049022"/>
            <a:ext cx="17281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000" b="1" dirty="0" smtClean="0">
                <a:solidFill>
                  <a:srgbClr val="FF0000"/>
                </a:solidFill>
              </a:rPr>
              <a:t> 낙뢰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  대지</a:t>
            </a:r>
            <a:r>
              <a:rPr lang="en-US" altLang="ko-KR" sz="2000" b="1" dirty="0" smtClean="0">
                <a:latin typeface="+mn-ea"/>
              </a:rPr>
              <a:t>/</a:t>
            </a:r>
            <a:r>
              <a:rPr lang="ko-KR" altLang="en-US" sz="2000" b="1" dirty="0" smtClean="0">
                <a:latin typeface="+mn-ea"/>
              </a:rPr>
              <a:t>구름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 방전을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시간</a:t>
            </a:r>
            <a:r>
              <a:rPr lang="en-US" altLang="ko-KR" sz="2000" b="1" dirty="0" smtClean="0"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  </a:t>
            </a:r>
            <a:r>
              <a:rPr lang="ko-KR" altLang="en-US" sz="2000" b="1" dirty="0" err="1" smtClean="0">
                <a:latin typeface="+mn-ea"/>
              </a:rPr>
              <a:t>강도별</a:t>
            </a:r>
            <a:r>
              <a:rPr lang="ko-KR" altLang="en-US" sz="2000" b="1" dirty="0" smtClean="0">
                <a:latin typeface="+mn-ea"/>
              </a:rPr>
              <a:t> 표출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231" name="TextBox 29"/>
          <p:cNvSpPr txBox="1">
            <a:spLocks noChangeArrowheads="1"/>
          </p:cNvSpPr>
          <p:nvPr/>
        </p:nvSpPr>
        <p:spPr bwMode="auto">
          <a:xfrm>
            <a:off x="32619899" y="15134766"/>
            <a:ext cx="5040560" cy="56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MAPLE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강수</a:t>
            </a:r>
            <a:r>
              <a:rPr lang="en-US" altLang="ko-KR" sz="2000" b="1" dirty="0" smtClean="0">
                <a:latin typeface="+mn-ea"/>
              </a:rPr>
              <a:t>. </a:t>
            </a:r>
            <a:r>
              <a:rPr lang="ko-KR" altLang="en-US" sz="2000" b="1" dirty="0" smtClean="0">
                <a:latin typeface="+mn-ea"/>
              </a:rPr>
              <a:t>낙뢰 예측정보 표출</a:t>
            </a: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49" name="Picture 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2034724" y="18348258"/>
            <a:ext cx="7401959" cy="769346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1Top">
              <a:rot lat="18448668" lon="19229748" rev="2765578"/>
            </a:camera>
            <a:lightRig rig="threePt" dir="t"/>
          </a:scene3d>
        </p:spPr>
      </p:pic>
      <p:pic>
        <p:nvPicPr>
          <p:cNvPr id="250" name="Picture 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2034723" y="17489917"/>
            <a:ext cx="7436254" cy="7670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1Top">
              <a:rot lat="18448668" lon="19229748" rev="2765578"/>
            </a:camera>
            <a:lightRig rig="threePt" dir="t"/>
          </a:scene3d>
        </p:spPr>
      </p:pic>
      <p:pic>
        <p:nvPicPr>
          <p:cNvPr id="251" name="Picture 4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2034723" y="16223110"/>
            <a:ext cx="7407674" cy="7670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1Top">
              <a:rot lat="18448668" lon="19229748" rev="2765578"/>
            </a:camera>
            <a:lightRig rig="threePt" dir="t"/>
          </a:scene3d>
        </p:spPr>
      </p:pic>
      <p:pic>
        <p:nvPicPr>
          <p:cNvPr id="252" name="Picture 5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2034723" y="15338054"/>
            <a:ext cx="7424822" cy="7687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1Top">
              <a:rot lat="18448668" lon="19229748" rev="2765578"/>
            </a:camera>
            <a:lightRig rig="threePt" dir="t"/>
          </a:scene3d>
        </p:spPr>
      </p:pic>
      <p:pic>
        <p:nvPicPr>
          <p:cNvPr id="256" name="Picture 6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31683795" y="17023575"/>
            <a:ext cx="6552728" cy="6811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7" name="오른쪽 화살표 256"/>
          <p:cNvSpPr/>
          <p:nvPr/>
        </p:nvSpPr>
        <p:spPr>
          <a:xfrm>
            <a:off x="30243635" y="18247711"/>
            <a:ext cx="905610" cy="638208"/>
          </a:xfrm>
          <a:prstGeom prst="rightArrow">
            <a:avLst>
              <a:gd name="adj1" fmla="val 50000"/>
              <a:gd name="adj2" fmla="val 5163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" name="직선 연결선 257"/>
          <p:cNvCxnSpPr/>
          <p:nvPr/>
        </p:nvCxnSpPr>
        <p:spPr>
          <a:xfrm flipH="1" flipV="1">
            <a:off x="20719529" y="18408874"/>
            <a:ext cx="19050" cy="27934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 flipV="1">
            <a:off x="24122955" y="21649234"/>
            <a:ext cx="0" cy="28803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 flipV="1">
            <a:off x="30736594" y="20065058"/>
            <a:ext cx="68247" cy="29523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/>
          <p:cNvGrpSpPr/>
          <p:nvPr/>
        </p:nvGrpSpPr>
        <p:grpSpPr>
          <a:xfrm>
            <a:off x="701953" y="38518776"/>
            <a:ext cx="10609038" cy="7223373"/>
            <a:chOff x="17803689" y="17091596"/>
            <a:chExt cx="13096875" cy="89058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7803689" y="17091596"/>
              <a:ext cx="13096875" cy="8905875"/>
            </a:xfrm>
            <a:prstGeom prst="rect">
              <a:avLst/>
            </a:prstGeom>
          </p:spPr>
        </p:pic>
        <p:sp>
          <p:nvSpPr>
            <p:cNvPr id="163" name="순서도: 연결자 162"/>
            <p:cNvSpPr/>
            <p:nvPr/>
          </p:nvSpPr>
          <p:spPr>
            <a:xfrm>
              <a:off x="25947342" y="17884486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1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26427211" y="17890151"/>
              <a:ext cx="2808312" cy="256216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27867371" y="18146367"/>
              <a:ext cx="1368152" cy="1224135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26427211" y="19586526"/>
              <a:ext cx="2808312" cy="256216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29235523" y="19586526"/>
              <a:ext cx="1512168" cy="256216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순서도: 연결자 180"/>
            <p:cNvSpPr/>
            <p:nvPr/>
          </p:nvSpPr>
          <p:spPr>
            <a:xfrm>
              <a:off x="28296459" y="18685336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2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82" name="순서도: 연결자 181"/>
            <p:cNvSpPr/>
            <p:nvPr/>
          </p:nvSpPr>
          <p:spPr>
            <a:xfrm>
              <a:off x="26457318" y="19862198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3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83" name="순서도: 연결자 182"/>
            <p:cNvSpPr/>
            <p:nvPr/>
          </p:nvSpPr>
          <p:spPr>
            <a:xfrm>
              <a:off x="29300235" y="19842742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4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4" name="그룹 183"/>
          <p:cNvGrpSpPr/>
          <p:nvPr/>
        </p:nvGrpSpPr>
        <p:grpSpPr>
          <a:xfrm>
            <a:off x="8714717" y="42226001"/>
            <a:ext cx="10583702" cy="7223373"/>
            <a:chOff x="13234987" y="20731162"/>
            <a:chExt cx="13134975" cy="89439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5" name="그림 184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3234987" y="20731162"/>
              <a:ext cx="13134975" cy="8943975"/>
            </a:xfrm>
            <a:prstGeom prst="rect">
              <a:avLst/>
            </a:prstGeom>
          </p:spPr>
        </p:pic>
        <p:sp>
          <p:nvSpPr>
            <p:cNvPr id="186" name="순서도: 연결자 185"/>
            <p:cNvSpPr/>
            <p:nvPr/>
          </p:nvSpPr>
          <p:spPr>
            <a:xfrm>
              <a:off x="21314643" y="21530742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1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21962715" y="22582988"/>
              <a:ext cx="4248472" cy="603937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21882675" y="21410027"/>
              <a:ext cx="4328512" cy="950853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21883046" y="23460310"/>
              <a:ext cx="2808312" cy="446696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24691358" y="23460310"/>
              <a:ext cx="1512168" cy="446696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순서도: 연결자 190"/>
            <p:cNvSpPr/>
            <p:nvPr/>
          </p:nvSpPr>
          <p:spPr>
            <a:xfrm>
              <a:off x="21314643" y="22625370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2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92" name="순서도: 연결자 191"/>
            <p:cNvSpPr/>
            <p:nvPr/>
          </p:nvSpPr>
          <p:spPr>
            <a:xfrm>
              <a:off x="21314643" y="23424072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3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93" name="순서도: 연결자 192"/>
            <p:cNvSpPr/>
            <p:nvPr/>
          </p:nvSpPr>
          <p:spPr>
            <a:xfrm>
              <a:off x="25572265" y="23430251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4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21170626" y="23937065"/>
              <a:ext cx="5040561" cy="5226525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순서도: 연결자 194"/>
            <p:cNvSpPr/>
            <p:nvPr/>
          </p:nvSpPr>
          <p:spPr>
            <a:xfrm>
              <a:off x="22226645" y="24554904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5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880085" y="39696535"/>
            <a:ext cx="4926900" cy="3580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22500" y="22034798"/>
            <a:ext cx="4320000" cy="2626696"/>
          </a:xfrm>
          <a:prstGeom prst="rect">
            <a:avLst/>
          </a:prstGeom>
          <a:scene3d>
            <a:camera prst="isometricOffAxis2Top">
              <a:rot lat="1758521" lon="20646529" rev="19789148"/>
            </a:camera>
            <a:lightRig rig="threePt" dir="t"/>
          </a:scene3d>
        </p:spPr>
      </p:pic>
      <p:pic>
        <p:nvPicPr>
          <p:cNvPr id="245" name="그림 244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31897" y="20594638"/>
            <a:ext cx="4320000" cy="2628303"/>
          </a:xfrm>
          <a:prstGeom prst="rect">
            <a:avLst/>
          </a:prstGeom>
          <a:scene3d>
            <a:camera prst="isometricOffAxis2Top">
              <a:rot lat="1758521" lon="20646529" rev="19789148"/>
            </a:camera>
            <a:lightRig rig="threePt" dir="t"/>
          </a:scene3d>
        </p:spPr>
      </p:pic>
      <p:pic>
        <p:nvPicPr>
          <p:cNvPr id="246" name="그림 245"/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34403" y="18938454"/>
            <a:ext cx="4320000" cy="2620944"/>
          </a:xfrm>
          <a:prstGeom prst="rect">
            <a:avLst/>
          </a:prstGeom>
          <a:scene3d>
            <a:camera prst="isometricOffAxis2Top">
              <a:rot lat="1758521" lon="20646529" rev="19789148"/>
            </a:camera>
            <a:lightRig rig="threePt" dir="t"/>
          </a:scene3d>
        </p:spPr>
      </p:pic>
      <p:pic>
        <p:nvPicPr>
          <p:cNvPr id="247" name="그림 246"/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27135" y="17151702"/>
            <a:ext cx="4320000" cy="2629925"/>
          </a:xfrm>
          <a:prstGeom prst="rect">
            <a:avLst/>
          </a:prstGeom>
          <a:scene3d>
            <a:camera prst="isometricOffAxis2Top">
              <a:rot lat="1758521" lon="20646529" rev="19789148"/>
            </a:camera>
            <a:lightRig rig="threePt" dir="t"/>
          </a:scene3d>
        </p:spPr>
      </p:pic>
      <p:cxnSp>
        <p:nvCxnSpPr>
          <p:cNvPr id="168" name="직선 연결선 167"/>
          <p:cNvCxnSpPr/>
          <p:nvPr/>
        </p:nvCxnSpPr>
        <p:spPr>
          <a:xfrm flipH="1" flipV="1">
            <a:off x="14048934" y="23317678"/>
            <a:ext cx="421151" cy="213277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 flipH="1" flipV="1">
            <a:off x="14113382" y="21325218"/>
            <a:ext cx="378036" cy="776499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/>
          <p:nvPr/>
        </p:nvCxnSpPr>
        <p:spPr>
          <a:xfrm flipH="1" flipV="1">
            <a:off x="14041837" y="19730543"/>
            <a:ext cx="465790" cy="698172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/>
          <p:cNvCxnSpPr/>
          <p:nvPr/>
        </p:nvCxnSpPr>
        <p:spPr>
          <a:xfrm flipH="1" flipV="1">
            <a:off x="14105601" y="18150458"/>
            <a:ext cx="379731" cy="512486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2763915" y="11233598"/>
            <a:ext cx="5438587" cy="3788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5" name="모서리가 둥근 직사각형 164"/>
          <p:cNvSpPr/>
          <p:nvPr/>
        </p:nvSpPr>
        <p:spPr>
          <a:xfrm>
            <a:off x="19883655" y="49009222"/>
            <a:ext cx="19378800" cy="9976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19861469" y="48199730"/>
            <a:ext cx="19378800" cy="68413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704" tIns="51352" rIns="102704" bIns="51352" rtlCol="0" anchor="ctr"/>
          <a:lstStyle/>
          <a:p>
            <a:pPr algn="ctr"/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감사의 글</a:t>
            </a:r>
            <a:endParaRPr lang="ko-KR" altLang="en-US" sz="32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 Unicode MS" pitchFamily="50" charset="-127"/>
            </a:endParaRPr>
          </a:p>
        </p:txBody>
      </p:sp>
      <p:sp>
        <p:nvSpPr>
          <p:cNvPr id="176" name="TextBox 29"/>
          <p:cNvSpPr txBox="1">
            <a:spLocks noChangeArrowheads="1"/>
          </p:cNvSpPr>
          <p:nvPr/>
        </p:nvSpPr>
        <p:spPr bwMode="auto">
          <a:xfrm>
            <a:off x="20069053" y="49010493"/>
            <a:ext cx="18872822" cy="9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53" tIns="50326" rIns="100653" bIns="50326">
            <a:spAutoFit/>
          </a:bodyPr>
          <a:lstStyle/>
          <a:p>
            <a:pPr algn="just" defTabSz="5258172"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800" b="1" dirty="0">
                <a:latin typeface="+mn-ea"/>
              </a:rPr>
              <a:t>본 연구는 기상청 기상레이더센터 </a:t>
            </a:r>
            <a:r>
              <a:rPr lang="en-US" altLang="ko-KR" sz="2800" b="1" dirty="0">
                <a:latin typeface="+mn-ea"/>
              </a:rPr>
              <a:t>R&amp;D </a:t>
            </a:r>
            <a:r>
              <a:rPr lang="ko-KR" altLang="en-US" sz="2800" b="1" dirty="0">
                <a:latin typeface="+mn-ea"/>
              </a:rPr>
              <a:t>연구개발사업 </a:t>
            </a:r>
            <a:r>
              <a:rPr lang="en-US" altLang="ko-KR" sz="2800" b="1" dirty="0">
                <a:latin typeface="+mn-ea"/>
              </a:rPr>
              <a:t>“</a:t>
            </a:r>
            <a:r>
              <a:rPr lang="ko-KR" altLang="en-US" sz="2800" b="1" dirty="0" err="1">
                <a:latin typeface="+mn-ea"/>
              </a:rPr>
              <a:t>범부처</a:t>
            </a:r>
            <a:r>
              <a:rPr lang="ko-KR" altLang="en-US" sz="2800" b="1" dirty="0">
                <a:latin typeface="+mn-ea"/>
              </a:rPr>
              <a:t> 융합 이중편파레이더 활용 기술개발 </a:t>
            </a:r>
            <a:r>
              <a:rPr lang="en-US" altLang="ko-KR" sz="2800" b="1" dirty="0">
                <a:latin typeface="+mn-ea"/>
              </a:rPr>
              <a:t>(WRC-2013-A-1)” </a:t>
            </a:r>
            <a:r>
              <a:rPr lang="ko-KR" altLang="en-US" sz="2800" b="1" dirty="0">
                <a:latin typeface="+mn-ea"/>
              </a:rPr>
              <a:t>의 지원으로 수행되었습니다</a:t>
            </a:r>
            <a:endParaRPr lang="en-US" altLang="ko-KR" sz="2800" b="1" dirty="0" smtClean="0">
              <a:latin typeface="+mn-ea"/>
            </a:endParaRPr>
          </a:p>
        </p:txBody>
      </p:sp>
      <p:grpSp>
        <p:nvGrpSpPr>
          <p:cNvPr id="178" name="그룹 177"/>
          <p:cNvGrpSpPr/>
          <p:nvPr/>
        </p:nvGrpSpPr>
        <p:grpSpPr>
          <a:xfrm>
            <a:off x="651394" y="27587282"/>
            <a:ext cx="13750481" cy="9281164"/>
            <a:chOff x="411710" y="27836702"/>
            <a:chExt cx="13750481" cy="9281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432323" y="27930945"/>
              <a:ext cx="13725525" cy="9153525"/>
            </a:xfrm>
            <a:prstGeom prst="rect">
              <a:avLst/>
            </a:prstGeom>
          </p:spPr>
        </p:pic>
        <p:sp>
          <p:nvSpPr>
            <p:cNvPr id="196" name="직사각형 195"/>
            <p:cNvSpPr/>
            <p:nvPr/>
          </p:nvSpPr>
          <p:spPr>
            <a:xfrm>
              <a:off x="411710" y="28301561"/>
              <a:ext cx="8543677" cy="8297133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8955387" y="28301561"/>
              <a:ext cx="5202461" cy="3393068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8955387" y="31694629"/>
              <a:ext cx="5202461" cy="4904065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순서도: 연결자 198"/>
            <p:cNvSpPr/>
            <p:nvPr/>
          </p:nvSpPr>
          <p:spPr>
            <a:xfrm>
              <a:off x="4536779" y="28784076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1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01" name="순서도: 연결자 200"/>
            <p:cNvSpPr/>
            <p:nvPr/>
          </p:nvSpPr>
          <p:spPr>
            <a:xfrm>
              <a:off x="9091224" y="30080220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2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02" name="순서도: 연결자 201"/>
            <p:cNvSpPr/>
            <p:nvPr/>
          </p:nvSpPr>
          <p:spPr>
            <a:xfrm>
              <a:off x="9887516" y="32686688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3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944491" y="27951367"/>
              <a:ext cx="5497160" cy="276119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/>
            <p:cNvSpPr/>
            <p:nvPr/>
          </p:nvSpPr>
          <p:spPr>
            <a:xfrm>
              <a:off x="9128793" y="27977554"/>
              <a:ext cx="5033398" cy="276119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직사각형 204"/>
            <p:cNvSpPr/>
            <p:nvPr/>
          </p:nvSpPr>
          <p:spPr>
            <a:xfrm>
              <a:off x="1584451" y="36663774"/>
              <a:ext cx="8147422" cy="326162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순서도: 연결자 205"/>
            <p:cNvSpPr/>
            <p:nvPr/>
          </p:nvSpPr>
          <p:spPr>
            <a:xfrm>
              <a:off x="1445800" y="27836702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4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07" name="순서도: 연결자 206"/>
            <p:cNvSpPr/>
            <p:nvPr/>
          </p:nvSpPr>
          <p:spPr>
            <a:xfrm>
              <a:off x="8621076" y="27862102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FF0000"/>
                  </a:solidFill>
                </a:rPr>
                <a:t>5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08" name="순서도: 연결자 207"/>
            <p:cNvSpPr/>
            <p:nvPr/>
          </p:nvSpPr>
          <p:spPr>
            <a:xfrm>
              <a:off x="9856937" y="36598694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6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09" name="순서도: 연결자 208"/>
            <p:cNvSpPr/>
            <p:nvPr/>
          </p:nvSpPr>
          <p:spPr>
            <a:xfrm>
              <a:off x="6727385" y="34279322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7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6531795" y="34060134"/>
              <a:ext cx="2109248" cy="2538560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순서도: 연결자 210"/>
            <p:cNvSpPr/>
            <p:nvPr/>
          </p:nvSpPr>
          <p:spPr>
            <a:xfrm>
              <a:off x="10675401" y="28784076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8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12" name="순서도: 연결자 211"/>
            <p:cNvSpPr/>
            <p:nvPr/>
          </p:nvSpPr>
          <p:spPr>
            <a:xfrm>
              <a:off x="10675401" y="29576164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9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14" name="순서도: 연결자 213"/>
            <p:cNvSpPr/>
            <p:nvPr/>
          </p:nvSpPr>
          <p:spPr>
            <a:xfrm>
              <a:off x="12043553" y="29576164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15" name="순서도: 연결자 214"/>
            <p:cNvSpPr/>
            <p:nvPr/>
          </p:nvSpPr>
          <p:spPr>
            <a:xfrm>
              <a:off x="13544916" y="29553014"/>
              <a:ext cx="509976" cy="51917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12043553" y="29595405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</a:rPr>
                <a:t>10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13537779" y="2957616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</a:rPr>
                <a:t>11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0" name="그룹 259"/>
          <p:cNvGrpSpPr/>
          <p:nvPr/>
        </p:nvGrpSpPr>
        <p:grpSpPr>
          <a:xfrm>
            <a:off x="936379" y="17825143"/>
            <a:ext cx="3932143" cy="7522023"/>
            <a:chOff x="18545832" y="21458738"/>
            <a:chExt cx="3932143" cy="7522023"/>
          </a:xfrm>
        </p:grpSpPr>
        <p:pic>
          <p:nvPicPr>
            <p:cNvPr id="261" name="그림 260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8555337" y="25911806"/>
              <a:ext cx="3840480" cy="3068955"/>
            </a:xfrm>
            <a:prstGeom prst="rect">
              <a:avLst/>
            </a:prstGeom>
            <a:scene3d>
              <a:camera prst="isometricOffAxis2Top">
                <a:rot lat="18250378" lon="2755368" rev="18521903"/>
              </a:camera>
              <a:lightRig rig="threePt" dir="t"/>
            </a:scene3d>
          </p:spPr>
        </p:pic>
        <p:pic>
          <p:nvPicPr>
            <p:cNvPr id="262" name="그림 261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8569644" y="25050036"/>
              <a:ext cx="3836194" cy="3064669"/>
            </a:xfrm>
            <a:prstGeom prst="rect">
              <a:avLst/>
            </a:prstGeom>
            <a:scene3d>
              <a:camera prst="isometricOffAxis2Top">
                <a:rot lat="18250378" lon="2755368" rev="18521903"/>
              </a:camera>
              <a:lightRig rig="threePt" dir="t"/>
            </a:scene3d>
          </p:spPr>
        </p:pic>
        <p:pic>
          <p:nvPicPr>
            <p:cNvPr id="265" name="그림 264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18545832" y="24180895"/>
              <a:ext cx="3844766" cy="3068955"/>
            </a:xfrm>
            <a:prstGeom prst="rect">
              <a:avLst/>
            </a:prstGeom>
            <a:scene3d>
              <a:camera prst="isometricOffAxis2Top">
                <a:rot lat="18250378" lon="2755368" rev="18521903"/>
              </a:camera>
              <a:lightRig rig="threePt" dir="t"/>
            </a:scene3d>
          </p:spPr>
        </p:pic>
        <p:pic>
          <p:nvPicPr>
            <p:cNvPr id="266" name="그림 265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18569624" y="23311748"/>
              <a:ext cx="3840480" cy="3073241"/>
            </a:xfrm>
            <a:prstGeom prst="rect">
              <a:avLst/>
            </a:prstGeom>
            <a:scene3d>
              <a:camera prst="isometricOffAxis2Top">
                <a:rot lat="18250378" lon="2755368" rev="18521903"/>
              </a:camera>
              <a:lightRig rig="threePt" dir="t"/>
            </a:scene3d>
          </p:spPr>
        </p:pic>
        <p:pic>
          <p:nvPicPr>
            <p:cNvPr id="267" name="그림 266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18585062" y="22466850"/>
              <a:ext cx="3844766" cy="3068955"/>
            </a:xfrm>
            <a:prstGeom prst="rect">
              <a:avLst/>
            </a:prstGeom>
            <a:scene3d>
              <a:camera prst="isometricOffAxis2Top">
                <a:rot lat="18250378" lon="2755368" rev="18521903"/>
              </a:camera>
              <a:lightRig rig="threePt" dir="t"/>
            </a:scene3d>
          </p:spPr>
        </p:pic>
        <p:pic>
          <p:nvPicPr>
            <p:cNvPr id="269" name="그림 268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18650354" y="21458738"/>
              <a:ext cx="3827621" cy="3068955"/>
            </a:xfrm>
            <a:prstGeom prst="rect">
              <a:avLst/>
            </a:prstGeom>
            <a:scene3d>
              <a:camera prst="isometricOffAxis2Top">
                <a:rot lat="18250378" lon="2755368" rev="18521903"/>
              </a:camera>
              <a:lightRig rig="threePt" dir="t"/>
            </a:scene3d>
          </p:spPr>
        </p:pic>
      </p:grpSp>
      <p:sp>
        <p:nvSpPr>
          <p:cNvPr id="270" name="오른쪽 중괄호 269"/>
          <p:cNvSpPr/>
          <p:nvPr/>
        </p:nvSpPr>
        <p:spPr>
          <a:xfrm>
            <a:off x="5166776" y="19154469"/>
            <a:ext cx="310158" cy="5403586"/>
          </a:xfrm>
          <a:prstGeom prst="rightBrace">
            <a:avLst>
              <a:gd name="adj1" fmla="val 31849"/>
              <a:gd name="adj2" fmla="val 88428"/>
            </a:avLst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TextBox 271"/>
          <p:cNvSpPr txBox="1"/>
          <p:nvPr/>
        </p:nvSpPr>
        <p:spPr>
          <a:xfrm>
            <a:off x="234776" y="17642310"/>
            <a:ext cx="5029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 20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단계 확대 가능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GIS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서비스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2090</TotalTime>
  <Words>709</Words>
  <Application>Microsoft Office PowerPoint</Application>
  <PresentationFormat>사용자 지정</PresentationFormat>
  <Paragraphs>156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0" baseType="lpstr">
      <vt:lpstr>Arial Unicode MS</vt:lpstr>
      <vt:lpstr>HY견고딕</vt:lpstr>
      <vt:lpstr>HY헤드라인M</vt:lpstr>
      <vt:lpstr>맑은 고딕</vt:lpstr>
      <vt:lpstr>휴먼모음T</vt:lpstr>
      <vt:lpstr>휴먼엑스포</vt:lpstr>
      <vt:lpstr>Arial</vt:lpstr>
      <vt:lpstr>Wingdings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김언식</dc:creator>
  <cp:lastModifiedBy>레이더분석과</cp:lastModifiedBy>
  <cp:revision>466</cp:revision>
  <dcterms:created xsi:type="dcterms:W3CDTF">2018-10-14T02:41:58Z</dcterms:created>
  <dcterms:modified xsi:type="dcterms:W3CDTF">2018-10-23T06:22:09Z</dcterms:modified>
</cp:coreProperties>
</file>